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2" r:id="rId8"/>
    <p:sldId id="263" r:id="rId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1BD525C-2728-4CEF-817E-FE2593F4E461}" type="datetimeFigureOut">
              <a:rPr kumimoji="1" lang="ja-JP" altLang="en-US" smtClean="0"/>
              <a:t>2017/9/6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BCD010-8005-4E2B-ADBB-7E3B9D5223F2}" type="slidenum">
              <a:rPr kumimoji="1" lang="ja-JP" altLang="en-US" smtClean="0"/>
              <a:t>‹#›</a:t>
            </a:fld>
            <a:endParaRPr kumimoji="1" lang="ja-JP" altLang="en-US"/>
          </a:p>
        </p:txBody>
      </p:sp>
    </p:spTree>
    <p:extLst>
      <p:ext uri="{BB962C8B-B14F-4D97-AF65-F5344CB8AC3E}">
        <p14:creationId xmlns:p14="http://schemas.microsoft.com/office/powerpoint/2010/main" val="1746058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1BD525C-2728-4CEF-817E-FE2593F4E461}" type="datetimeFigureOut">
              <a:rPr kumimoji="1" lang="ja-JP" altLang="en-US" smtClean="0"/>
              <a:t>2017/9/6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BCD010-8005-4E2B-ADBB-7E3B9D5223F2}" type="slidenum">
              <a:rPr kumimoji="1" lang="ja-JP" altLang="en-US" smtClean="0"/>
              <a:t>‹#›</a:t>
            </a:fld>
            <a:endParaRPr kumimoji="1" lang="ja-JP" altLang="en-US"/>
          </a:p>
        </p:txBody>
      </p:sp>
    </p:spTree>
    <p:extLst>
      <p:ext uri="{BB962C8B-B14F-4D97-AF65-F5344CB8AC3E}">
        <p14:creationId xmlns:p14="http://schemas.microsoft.com/office/powerpoint/2010/main" val="1321118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1BD525C-2728-4CEF-817E-FE2593F4E461}" type="datetimeFigureOut">
              <a:rPr kumimoji="1" lang="ja-JP" altLang="en-US" smtClean="0"/>
              <a:t>2017/9/6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BCD010-8005-4E2B-ADBB-7E3B9D5223F2}" type="slidenum">
              <a:rPr kumimoji="1" lang="ja-JP" altLang="en-US" smtClean="0"/>
              <a:t>‹#›</a:t>
            </a:fld>
            <a:endParaRPr kumimoji="1" lang="ja-JP" altLang="en-US"/>
          </a:p>
        </p:txBody>
      </p:sp>
    </p:spTree>
    <p:extLst>
      <p:ext uri="{BB962C8B-B14F-4D97-AF65-F5344CB8AC3E}">
        <p14:creationId xmlns:p14="http://schemas.microsoft.com/office/powerpoint/2010/main" val="521029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1BD525C-2728-4CEF-817E-FE2593F4E461}" type="datetimeFigureOut">
              <a:rPr kumimoji="1" lang="ja-JP" altLang="en-US" smtClean="0"/>
              <a:t>2017/9/6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BCD010-8005-4E2B-ADBB-7E3B9D5223F2}" type="slidenum">
              <a:rPr kumimoji="1" lang="ja-JP" altLang="en-US" smtClean="0"/>
              <a:t>‹#›</a:t>
            </a:fld>
            <a:endParaRPr kumimoji="1" lang="ja-JP" altLang="en-US"/>
          </a:p>
        </p:txBody>
      </p:sp>
    </p:spTree>
    <p:extLst>
      <p:ext uri="{BB962C8B-B14F-4D97-AF65-F5344CB8AC3E}">
        <p14:creationId xmlns:p14="http://schemas.microsoft.com/office/powerpoint/2010/main" val="3995538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1BD525C-2728-4CEF-817E-FE2593F4E461}" type="datetimeFigureOut">
              <a:rPr kumimoji="1" lang="ja-JP" altLang="en-US" smtClean="0"/>
              <a:t>2017/9/6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BCD010-8005-4E2B-ADBB-7E3B9D5223F2}" type="slidenum">
              <a:rPr kumimoji="1" lang="ja-JP" altLang="en-US" smtClean="0"/>
              <a:t>‹#›</a:t>
            </a:fld>
            <a:endParaRPr kumimoji="1" lang="ja-JP" altLang="en-US"/>
          </a:p>
        </p:txBody>
      </p:sp>
    </p:spTree>
    <p:extLst>
      <p:ext uri="{BB962C8B-B14F-4D97-AF65-F5344CB8AC3E}">
        <p14:creationId xmlns:p14="http://schemas.microsoft.com/office/powerpoint/2010/main" val="375577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1BD525C-2728-4CEF-817E-FE2593F4E461}" type="datetimeFigureOut">
              <a:rPr kumimoji="1" lang="ja-JP" altLang="en-US" smtClean="0"/>
              <a:t>2017/9/6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BCD010-8005-4E2B-ADBB-7E3B9D5223F2}" type="slidenum">
              <a:rPr kumimoji="1" lang="ja-JP" altLang="en-US" smtClean="0"/>
              <a:t>‹#›</a:t>
            </a:fld>
            <a:endParaRPr kumimoji="1" lang="ja-JP" altLang="en-US"/>
          </a:p>
        </p:txBody>
      </p:sp>
    </p:spTree>
    <p:extLst>
      <p:ext uri="{BB962C8B-B14F-4D97-AF65-F5344CB8AC3E}">
        <p14:creationId xmlns:p14="http://schemas.microsoft.com/office/powerpoint/2010/main" val="270193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1BD525C-2728-4CEF-817E-FE2593F4E461}" type="datetimeFigureOut">
              <a:rPr kumimoji="1" lang="ja-JP" altLang="en-US" smtClean="0"/>
              <a:t>2017/9/6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9BCD010-8005-4E2B-ADBB-7E3B9D5223F2}" type="slidenum">
              <a:rPr kumimoji="1" lang="ja-JP" altLang="en-US" smtClean="0"/>
              <a:t>‹#›</a:t>
            </a:fld>
            <a:endParaRPr kumimoji="1" lang="ja-JP" altLang="en-US"/>
          </a:p>
        </p:txBody>
      </p:sp>
    </p:spTree>
    <p:extLst>
      <p:ext uri="{BB962C8B-B14F-4D97-AF65-F5344CB8AC3E}">
        <p14:creationId xmlns:p14="http://schemas.microsoft.com/office/powerpoint/2010/main" val="77131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1BD525C-2728-4CEF-817E-FE2593F4E461}" type="datetimeFigureOut">
              <a:rPr kumimoji="1" lang="ja-JP" altLang="en-US" smtClean="0"/>
              <a:t>2017/9/6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9BCD010-8005-4E2B-ADBB-7E3B9D5223F2}" type="slidenum">
              <a:rPr kumimoji="1" lang="ja-JP" altLang="en-US" smtClean="0"/>
              <a:t>‹#›</a:t>
            </a:fld>
            <a:endParaRPr kumimoji="1" lang="ja-JP" altLang="en-US"/>
          </a:p>
        </p:txBody>
      </p:sp>
    </p:spTree>
    <p:extLst>
      <p:ext uri="{BB962C8B-B14F-4D97-AF65-F5344CB8AC3E}">
        <p14:creationId xmlns:p14="http://schemas.microsoft.com/office/powerpoint/2010/main" val="55271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BD525C-2728-4CEF-817E-FE2593F4E461}" type="datetimeFigureOut">
              <a:rPr kumimoji="1" lang="ja-JP" altLang="en-US" smtClean="0"/>
              <a:t>2017/9/6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9BCD010-8005-4E2B-ADBB-7E3B9D5223F2}" type="slidenum">
              <a:rPr kumimoji="1" lang="ja-JP" altLang="en-US" smtClean="0"/>
              <a:t>‹#›</a:t>
            </a:fld>
            <a:endParaRPr kumimoji="1" lang="ja-JP" altLang="en-US"/>
          </a:p>
        </p:txBody>
      </p:sp>
    </p:spTree>
    <p:extLst>
      <p:ext uri="{BB962C8B-B14F-4D97-AF65-F5344CB8AC3E}">
        <p14:creationId xmlns:p14="http://schemas.microsoft.com/office/powerpoint/2010/main" val="2547642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1BD525C-2728-4CEF-817E-FE2593F4E461}" type="datetimeFigureOut">
              <a:rPr kumimoji="1" lang="ja-JP" altLang="en-US" smtClean="0"/>
              <a:t>2017/9/6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BCD010-8005-4E2B-ADBB-7E3B9D5223F2}" type="slidenum">
              <a:rPr kumimoji="1" lang="ja-JP" altLang="en-US" smtClean="0"/>
              <a:t>‹#›</a:t>
            </a:fld>
            <a:endParaRPr kumimoji="1" lang="ja-JP" altLang="en-US"/>
          </a:p>
        </p:txBody>
      </p:sp>
    </p:spTree>
    <p:extLst>
      <p:ext uri="{BB962C8B-B14F-4D97-AF65-F5344CB8AC3E}">
        <p14:creationId xmlns:p14="http://schemas.microsoft.com/office/powerpoint/2010/main" val="2032758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1BD525C-2728-4CEF-817E-FE2593F4E461}" type="datetimeFigureOut">
              <a:rPr kumimoji="1" lang="ja-JP" altLang="en-US" smtClean="0"/>
              <a:t>2017/9/6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BCD010-8005-4E2B-ADBB-7E3B9D5223F2}" type="slidenum">
              <a:rPr kumimoji="1" lang="ja-JP" altLang="en-US" smtClean="0"/>
              <a:t>‹#›</a:t>
            </a:fld>
            <a:endParaRPr kumimoji="1" lang="ja-JP" altLang="en-US"/>
          </a:p>
        </p:txBody>
      </p:sp>
    </p:spTree>
    <p:extLst>
      <p:ext uri="{BB962C8B-B14F-4D97-AF65-F5344CB8AC3E}">
        <p14:creationId xmlns:p14="http://schemas.microsoft.com/office/powerpoint/2010/main" val="3471084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D525C-2728-4CEF-817E-FE2593F4E461}" type="datetimeFigureOut">
              <a:rPr kumimoji="1" lang="ja-JP" altLang="en-US" smtClean="0"/>
              <a:t>2017/9/6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CD010-8005-4E2B-ADBB-7E3B9D5223F2}" type="slidenum">
              <a:rPr kumimoji="1" lang="ja-JP" altLang="en-US" smtClean="0"/>
              <a:t>‹#›</a:t>
            </a:fld>
            <a:endParaRPr kumimoji="1" lang="ja-JP" altLang="en-US"/>
          </a:p>
        </p:txBody>
      </p:sp>
    </p:spTree>
    <p:extLst>
      <p:ext uri="{BB962C8B-B14F-4D97-AF65-F5344CB8AC3E}">
        <p14:creationId xmlns:p14="http://schemas.microsoft.com/office/powerpoint/2010/main" val="964920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12192000" cy="682580"/>
          </a:xfrm>
          <a:solidFill>
            <a:schemeClr val="accent1"/>
          </a:solidFill>
        </p:spPr>
        <p:txBody>
          <a:bodyPr>
            <a:normAutofit/>
          </a:bodyPr>
          <a:lstStyle/>
          <a:p>
            <a:r>
              <a:rPr kumimoji="1" lang="ja-JP" altLang="en-US" sz="3600" dirty="0" smtClean="0"/>
              <a:t>新穂地域における水防体制</a:t>
            </a:r>
            <a:r>
              <a:rPr lang="ja-JP" altLang="ja-JP" sz="3600" dirty="0" smtClean="0"/>
              <a:t>と</a:t>
            </a:r>
            <a:r>
              <a:rPr lang="ja-JP" altLang="ja-JP" sz="3600" dirty="0"/>
              <a:t>情報の提供</a:t>
            </a:r>
            <a:endParaRPr kumimoji="1" lang="ja-JP" altLang="en-US" sz="3600" dirty="0"/>
          </a:p>
        </p:txBody>
      </p:sp>
      <p:sp>
        <p:nvSpPr>
          <p:cNvPr id="3" name="サブタイトル 2"/>
          <p:cNvSpPr>
            <a:spLocks noGrp="1"/>
          </p:cNvSpPr>
          <p:nvPr>
            <p:ph type="subTitle" idx="1"/>
          </p:nvPr>
        </p:nvSpPr>
        <p:spPr>
          <a:xfrm>
            <a:off x="149902" y="798876"/>
            <a:ext cx="11827239" cy="6059124"/>
          </a:xfrm>
        </p:spPr>
        <p:txBody>
          <a:bodyPr>
            <a:normAutofit/>
          </a:bodyPr>
          <a:lstStyle/>
          <a:p>
            <a:pPr algn="l"/>
            <a:r>
              <a:rPr lang="ja-JP" altLang="en-US" sz="3200" b="1" dirty="0" smtClean="0">
                <a:latin typeface="+mn-ea"/>
              </a:rPr>
              <a:t>１．水防とは</a:t>
            </a:r>
            <a:endParaRPr lang="en-US" altLang="ja-JP" sz="3200" b="1" dirty="0" smtClean="0">
              <a:latin typeface="+mn-ea"/>
            </a:endParaRPr>
          </a:p>
          <a:p>
            <a:pPr algn="l"/>
            <a:r>
              <a:rPr lang="ja-JP" altLang="en-US" b="1" dirty="0">
                <a:latin typeface="+mn-ea"/>
              </a:rPr>
              <a:t>　</a:t>
            </a:r>
            <a:r>
              <a:rPr lang="ja-JP" altLang="en-US" b="1" dirty="0" smtClean="0">
                <a:latin typeface="+mn-ea"/>
              </a:rPr>
              <a:t>　</a:t>
            </a:r>
            <a:r>
              <a:rPr lang="ja-JP" altLang="en-US" dirty="0" smtClean="0">
                <a:latin typeface="+mn-ea"/>
              </a:rPr>
              <a:t>水害の発生を警戒したり、土のうなどで水があふれるのを防ぐことを、「みず」から「ふせぐ」と書いて「水防」と呼んでいます。</a:t>
            </a:r>
            <a:br>
              <a:rPr lang="ja-JP" altLang="en-US" dirty="0" smtClean="0">
                <a:latin typeface="+mn-ea"/>
              </a:rPr>
            </a:br>
            <a:r>
              <a:rPr lang="ja-JP" altLang="en-US" dirty="0" smtClean="0">
                <a:latin typeface="+mn-ea"/>
              </a:rPr>
              <a:t>　洪水時あるいは洪水のおそれがある時に、</a:t>
            </a:r>
            <a:r>
              <a:rPr lang="ja-JP" altLang="en-US" u="sng" dirty="0" smtClean="0">
                <a:latin typeface="+mn-ea"/>
              </a:rPr>
              <a:t>地域に住んでいる人々（住民）が中心</a:t>
            </a:r>
            <a:r>
              <a:rPr lang="ja-JP" altLang="en-US" dirty="0" smtClean="0">
                <a:latin typeface="+mn-ea"/>
              </a:rPr>
              <a:t>となって、土の</a:t>
            </a:r>
            <a:r>
              <a:rPr lang="ja-JP" altLang="en-US" dirty="0" err="1" smtClean="0">
                <a:latin typeface="+mn-ea"/>
              </a:rPr>
              <a:t>う</a:t>
            </a:r>
            <a:r>
              <a:rPr lang="ja-JP" altLang="en-US" dirty="0" smtClean="0">
                <a:latin typeface="+mn-ea"/>
              </a:rPr>
              <a:t>積みなどの水防工法で</a:t>
            </a:r>
            <a:r>
              <a:rPr lang="ja-JP" altLang="en-US" u="sng" dirty="0" smtClean="0">
                <a:latin typeface="+mn-ea"/>
              </a:rPr>
              <a:t>川があふれるのを防いだり、注意を呼びかけたり、避難をしたりすること</a:t>
            </a:r>
            <a:r>
              <a:rPr lang="ja-JP" altLang="en-US" dirty="0" smtClean="0">
                <a:latin typeface="+mn-ea"/>
              </a:rPr>
              <a:t>で、水害による人命や財産への被害を防止あるいは軽減することが「水防」の主な活動ですが、</a:t>
            </a:r>
            <a:r>
              <a:rPr lang="ja-JP" altLang="en-US" u="sng" dirty="0" smtClean="0">
                <a:latin typeface="+mn-ea"/>
              </a:rPr>
              <a:t>国や地方自治体も、気象や河川に関する情報や水防資器材</a:t>
            </a:r>
            <a:r>
              <a:rPr lang="ja-JP" altLang="en-US" dirty="0" smtClean="0">
                <a:latin typeface="+mn-ea"/>
              </a:rPr>
              <a:t>（排水ポンプ車等）の</a:t>
            </a:r>
            <a:r>
              <a:rPr lang="ja-JP" altLang="en-US" u="sng" dirty="0" smtClean="0">
                <a:latin typeface="+mn-ea"/>
              </a:rPr>
              <a:t>提供などを通じて住民の活動を支援</a:t>
            </a:r>
            <a:r>
              <a:rPr lang="ja-JP" altLang="en-US" dirty="0" smtClean="0">
                <a:latin typeface="+mn-ea"/>
              </a:rPr>
              <a:t>しています。</a:t>
            </a:r>
            <a:endParaRPr lang="en-US" altLang="ja-JP" dirty="0" smtClean="0">
              <a:latin typeface="+mn-ea"/>
            </a:endParaRPr>
          </a:p>
          <a:p>
            <a:pPr algn="l"/>
            <a:r>
              <a:rPr lang="ja-JP" altLang="en-US" sz="3200" b="1" dirty="0" smtClean="0">
                <a:latin typeface="+mn-ea"/>
              </a:rPr>
              <a:t>２．水防に関する組織</a:t>
            </a:r>
            <a:endParaRPr lang="en-US" altLang="ja-JP" sz="3200" b="1" dirty="0" smtClean="0">
              <a:latin typeface="+mn-ea"/>
            </a:endParaRPr>
          </a:p>
          <a:p>
            <a:pPr algn="l"/>
            <a:r>
              <a:rPr lang="ja-JP" altLang="en-US" dirty="0" smtClean="0">
                <a:latin typeface="+mn-ea"/>
              </a:rPr>
              <a:t>　「水防法」において、</a:t>
            </a:r>
            <a:r>
              <a:rPr lang="ja-JP" altLang="en-US" u="sng" dirty="0" smtClean="0">
                <a:latin typeface="+mn-ea"/>
              </a:rPr>
              <a:t>水防に関する責任は市町村等が有する</a:t>
            </a:r>
            <a:r>
              <a:rPr lang="ja-JP" altLang="en-US" dirty="0" smtClean="0">
                <a:latin typeface="+mn-ea"/>
              </a:rPr>
              <a:t>こととされ、それらの団体を水防管理団体と定めています。</a:t>
            </a:r>
            <a:br>
              <a:rPr lang="ja-JP" altLang="en-US" dirty="0" smtClean="0">
                <a:latin typeface="+mn-ea"/>
              </a:rPr>
            </a:br>
            <a:r>
              <a:rPr lang="ja-JP" altLang="en-US" dirty="0" smtClean="0">
                <a:latin typeface="+mn-ea"/>
              </a:rPr>
              <a:t>　一方、</a:t>
            </a:r>
            <a:r>
              <a:rPr lang="ja-JP" altLang="en-US" u="sng" dirty="0" smtClean="0">
                <a:latin typeface="+mn-ea"/>
              </a:rPr>
              <a:t>都道府県は、水防管理団体の水防活動が十分に行われるように確保すべき責任</a:t>
            </a:r>
            <a:r>
              <a:rPr lang="ja-JP" altLang="en-US" dirty="0" smtClean="0">
                <a:latin typeface="+mn-ea"/>
              </a:rPr>
              <a:t>を有することとされ、水防管理団体が水防の効果を発揮するために必要な水防計画の作成、洪水予報や水防警報の発表・通知、緊急時の避難指示、水防費の補助等を行うこととされています。</a:t>
            </a:r>
            <a:r>
              <a:rPr lang="ja-JP" altLang="en-US" dirty="0" smtClean="0"/>
              <a:t> </a:t>
            </a:r>
            <a:endParaRPr lang="en-US" altLang="ja-JP" dirty="0" smtClean="0"/>
          </a:p>
          <a:p>
            <a:pPr algn="l"/>
            <a:r>
              <a:rPr lang="en-US" altLang="ja-JP" sz="1200" dirty="0" smtClean="0">
                <a:latin typeface="+mn-ea"/>
              </a:rPr>
              <a:t>※</a:t>
            </a:r>
            <a:r>
              <a:rPr lang="ja-JP" altLang="en-US" sz="1200" dirty="0" smtClean="0">
                <a:latin typeface="+mn-ea"/>
              </a:rPr>
              <a:t>　国土交通省ＨＰより抜粋</a:t>
            </a:r>
            <a:endParaRPr kumimoji="1" lang="ja-JP" altLang="en-US" dirty="0">
              <a:latin typeface="+mn-ea"/>
            </a:endParaRPr>
          </a:p>
        </p:txBody>
      </p:sp>
      <p:pic>
        <p:nvPicPr>
          <p:cNvPr id="4" name="Picture 2" descr="symbol_yokologo_yok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2365" y="61091"/>
            <a:ext cx="1604776" cy="56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434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12192000" cy="682580"/>
          </a:xfrm>
          <a:solidFill>
            <a:schemeClr val="accent1"/>
          </a:solidFill>
        </p:spPr>
        <p:txBody>
          <a:bodyPr>
            <a:normAutofit/>
          </a:bodyPr>
          <a:lstStyle/>
          <a:p>
            <a:r>
              <a:rPr kumimoji="1" lang="ja-JP" altLang="en-US" sz="3600" dirty="0" smtClean="0"/>
              <a:t>新穂地域における水防体制</a:t>
            </a:r>
            <a:r>
              <a:rPr lang="ja-JP" altLang="ja-JP" sz="3600" dirty="0" smtClean="0"/>
              <a:t>と</a:t>
            </a:r>
            <a:r>
              <a:rPr lang="ja-JP" altLang="ja-JP" sz="3600" dirty="0"/>
              <a:t>情報の提供</a:t>
            </a:r>
            <a:endParaRPr kumimoji="1" lang="ja-JP" altLang="en-US" sz="3600" dirty="0"/>
          </a:p>
        </p:txBody>
      </p:sp>
      <p:sp>
        <p:nvSpPr>
          <p:cNvPr id="3" name="サブタイトル 2"/>
          <p:cNvSpPr>
            <a:spLocks noGrp="1"/>
          </p:cNvSpPr>
          <p:nvPr>
            <p:ph type="subTitle" idx="1"/>
          </p:nvPr>
        </p:nvSpPr>
        <p:spPr>
          <a:xfrm>
            <a:off x="149902" y="798876"/>
            <a:ext cx="11827239" cy="6059124"/>
          </a:xfrm>
        </p:spPr>
        <p:txBody>
          <a:bodyPr>
            <a:normAutofit/>
          </a:bodyPr>
          <a:lstStyle/>
          <a:p>
            <a:pPr algn="l"/>
            <a:r>
              <a:rPr lang="ja-JP" altLang="en-US" sz="3200" b="1" dirty="0">
                <a:latin typeface="+mn-ea"/>
              </a:rPr>
              <a:t>３</a:t>
            </a:r>
            <a:r>
              <a:rPr lang="ja-JP" altLang="en-US" sz="3200" b="1" dirty="0" smtClean="0">
                <a:latin typeface="+mn-ea"/>
              </a:rPr>
              <a:t>．新穂地域における水防体制</a:t>
            </a:r>
            <a:endParaRPr lang="en-US" altLang="ja-JP" sz="3200" b="1" dirty="0" smtClean="0">
              <a:latin typeface="+mn-ea"/>
            </a:endParaRPr>
          </a:p>
          <a:p>
            <a:pPr algn="l"/>
            <a:r>
              <a:rPr lang="en-US" altLang="ja-JP" sz="2800" b="1" dirty="0" smtClean="0">
                <a:latin typeface="+mn-ea"/>
              </a:rPr>
              <a:t>(1)</a:t>
            </a:r>
            <a:r>
              <a:rPr lang="ja-JP" altLang="en-US" sz="2800" b="1" dirty="0" smtClean="0">
                <a:latin typeface="+mn-ea"/>
              </a:rPr>
              <a:t>　水防計画の策定</a:t>
            </a:r>
            <a:endParaRPr lang="en-US" altLang="ja-JP" sz="2800" b="1" dirty="0" smtClean="0">
              <a:latin typeface="+mn-ea"/>
            </a:endParaRPr>
          </a:p>
          <a:p>
            <a:pPr algn="l"/>
            <a:endParaRPr lang="en-US" altLang="ja-JP" sz="3200" b="1" dirty="0" smtClean="0">
              <a:latin typeface="+mn-ea"/>
            </a:endParaRPr>
          </a:p>
        </p:txBody>
      </p:sp>
      <p:pic>
        <p:nvPicPr>
          <p:cNvPr id="4" name="Picture 2" descr="symbol_yokologo_yok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2365" y="61091"/>
            <a:ext cx="1604776" cy="56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4617" y="1903750"/>
            <a:ext cx="3293510" cy="4661941"/>
          </a:xfrm>
          <a:prstGeom prst="rect">
            <a:avLst/>
          </a:prstGeom>
          <a:ln>
            <a:solidFill>
              <a:schemeClr val="tx1"/>
            </a:solidFill>
          </a:ln>
        </p:spPr>
      </p:pic>
      <p:sp>
        <p:nvSpPr>
          <p:cNvPr id="6" name="正方形/長方形 5"/>
          <p:cNvSpPr/>
          <p:nvPr/>
        </p:nvSpPr>
        <p:spPr>
          <a:xfrm>
            <a:off x="4152275" y="1903750"/>
            <a:ext cx="8039725" cy="4339650"/>
          </a:xfrm>
          <a:prstGeom prst="rect">
            <a:avLst/>
          </a:prstGeom>
        </p:spPr>
        <p:txBody>
          <a:bodyPr wrap="square">
            <a:spAutoFit/>
          </a:bodyPr>
          <a:lstStyle/>
          <a:p>
            <a:pPr algn="just">
              <a:spcAft>
                <a:spcPts val="0"/>
              </a:spcAft>
              <a:tabLst>
                <a:tab pos="5715000" algn="r"/>
              </a:tabLst>
            </a:pPr>
            <a:r>
              <a:rPr lang="ja-JP" altLang="en-US" sz="2400" spc="100" dirty="0">
                <a:solidFill>
                  <a:srgbClr val="000000"/>
                </a:solidFill>
                <a:latin typeface="TmsRmn"/>
                <a:ea typeface="ＭＳ 明朝" panose="02020609040205080304" pitchFamily="17" charset="-128"/>
                <a:cs typeface="Times New Roman" panose="02020603050405020304" pitchFamily="18" charset="0"/>
              </a:rPr>
              <a:t>主</a:t>
            </a:r>
            <a:r>
              <a:rPr lang="ja-JP" altLang="en-US" sz="2400" spc="100" dirty="0" smtClean="0">
                <a:solidFill>
                  <a:srgbClr val="000000"/>
                </a:solidFill>
                <a:latin typeface="TmsRmn"/>
                <a:ea typeface="ＭＳ 明朝" panose="02020609040205080304" pitchFamily="17" charset="-128"/>
                <a:cs typeface="Times New Roman" panose="02020603050405020304" pitchFamily="18" charset="0"/>
              </a:rPr>
              <a:t>な記載事項</a:t>
            </a:r>
            <a:r>
              <a:rPr lang="en-US" altLang="ja-JP" sz="2000" spc="10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2400" spc="100" dirty="0" smtClean="0">
              <a:solidFill>
                <a:srgbClr val="000000"/>
              </a:solidFill>
              <a:effectLst/>
              <a:latin typeface="TmsRmn"/>
              <a:ea typeface="ＭＳ 明朝" panose="02020609040205080304" pitchFamily="17" charset="-128"/>
              <a:cs typeface="Times New Roman" panose="02020603050405020304" pitchFamily="18" charset="0"/>
            </a:endParaRPr>
          </a:p>
          <a:p>
            <a:pPr algn="just">
              <a:spcAft>
                <a:spcPts val="0"/>
              </a:spcAft>
              <a:tabLst>
                <a:tab pos="5715000" algn="r"/>
              </a:tabLst>
            </a:pPr>
            <a:r>
              <a:rPr lang="ja-JP" altLang="en-US" spc="100" dirty="0">
                <a:solidFill>
                  <a:srgbClr val="000000"/>
                </a:solidFill>
                <a:latin typeface="+mn-ea"/>
                <a:cs typeface="Times New Roman" panose="02020603050405020304" pitchFamily="18" charset="0"/>
              </a:rPr>
              <a:t>　</a:t>
            </a:r>
            <a:r>
              <a:rPr lang="ja-JP" altLang="en-US" spc="100" dirty="0" smtClean="0">
                <a:solidFill>
                  <a:srgbClr val="000000"/>
                </a:solidFill>
                <a:latin typeface="+mn-ea"/>
                <a:cs typeface="Times New Roman" panose="02020603050405020304" pitchFamily="18" charset="0"/>
              </a:rPr>
              <a:t>◯　</a:t>
            </a:r>
            <a:r>
              <a:rPr lang="ja-JP" altLang="ja-JP" spc="100" dirty="0" smtClean="0">
                <a:solidFill>
                  <a:srgbClr val="000000"/>
                </a:solidFill>
                <a:effectLst/>
                <a:latin typeface="+mn-ea"/>
                <a:cs typeface="Times New Roman" panose="02020603050405020304" pitchFamily="18" charset="0"/>
              </a:rPr>
              <a:t>県の水防組織</a:t>
            </a:r>
            <a:r>
              <a:rPr lang="en-US" altLang="ja-JP" spc="100" dirty="0" smtClean="0">
                <a:solidFill>
                  <a:srgbClr val="000000"/>
                </a:solidFill>
                <a:effectLst/>
                <a:latin typeface="+mn-ea"/>
                <a:cs typeface="Times New Roman" panose="02020603050405020304" pitchFamily="18" charset="0"/>
              </a:rPr>
              <a:t>	</a:t>
            </a:r>
            <a:endParaRPr lang="ja-JP" altLang="ja-JP" sz="2000" spc="100" dirty="0" smtClean="0">
              <a:solidFill>
                <a:srgbClr val="000000"/>
              </a:solidFill>
              <a:effectLst/>
              <a:latin typeface="+mn-ea"/>
              <a:cs typeface="Times New Roman" panose="02020603050405020304" pitchFamily="18" charset="0"/>
            </a:endParaRPr>
          </a:p>
          <a:p>
            <a:pPr algn="just">
              <a:spcAft>
                <a:spcPts val="0"/>
              </a:spcAft>
              <a:tabLst>
                <a:tab pos="5715000" algn="r"/>
              </a:tabLst>
            </a:pPr>
            <a:r>
              <a:rPr lang="ja-JP" altLang="en-US" spc="100" dirty="0" smtClean="0">
                <a:solidFill>
                  <a:srgbClr val="000000"/>
                </a:solidFill>
                <a:effectLst/>
                <a:latin typeface="+mn-ea"/>
                <a:cs typeface="Times New Roman" panose="02020603050405020304" pitchFamily="18" charset="0"/>
              </a:rPr>
              <a:t>　</a:t>
            </a:r>
            <a:r>
              <a:rPr lang="ja-JP" altLang="en-US" spc="100" dirty="0" smtClean="0">
                <a:solidFill>
                  <a:srgbClr val="000000"/>
                </a:solidFill>
                <a:latin typeface="+mn-ea"/>
                <a:cs typeface="Times New Roman" panose="02020603050405020304" pitchFamily="18" charset="0"/>
              </a:rPr>
              <a:t>◯　</a:t>
            </a:r>
            <a:r>
              <a:rPr lang="ja-JP" altLang="ja-JP" spc="100" dirty="0" smtClean="0">
                <a:solidFill>
                  <a:srgbClr val="000000"/>
                </a:solidFill>
                <a:effectLst/>
                <a:latin typeface="+mn-ea"/>
                <a:cs typeface="Times New Roman" panose="02020603050405020304" pitchFamily="18" charset="0"/>
              </a:rPr>
              <a:t>水防態勢時における関係機関の連絡系統</a:t>
            </a:r>
            <a:r>
              <a:rPr lang="en-US" altLang="ja-JP" spc="100" dirty="0" smtClean="0">
                <a:solidFill>
                  <a:srgbClr val="000000"/>
                </a:solidFill>
                <a:effectLst/>
                <a:latin typeface="+mn-ea"/>
                <a:cs typeface="Times New Roman" panose="02020603050405020304" pitchFamily="18" charset="0"/>
              </a:rPr>
              <a:t>	</a:t>
            </a:r>
            <a:endParaRPr lang="ja-JP" altLang="ja-JP" sz="2000" spc="100" dirty="0" smtClean="0">
              <a:solidFill>
                <a:srgbClr val="000000"/>
              </a:solidFill>
              <a:effectLst/>
              <a:latin typeface="+mn-ea"/>
              <a:cs typeface="Times New Roman" panose="02020603050405020304" pitchFamily="18" charset="0"/>
            </a:endParaRPr>
          </a:p>
          <a:p>
            <a:pPr algn="just">
              <a:spcAft>
                <a:spcPts val="0"/>
              </a:spcAft>
              <a:tabLst>
                <a:tab pos="5715000" algn="r"/>
              </a:tabLst>
            </a:pPr>
            <a:r>
              <a:rPr lang="ja-JP" altLang="en-US" spc="100" dirty="0">
                <a:solidFill>
                  <a:srgbClr val="000000"/>
                </a:solidFill>
                <a:latin typeface="+mn-ea"/>
                <a:cs typeface="Times New Roman" panose="02020603050405020304" pitchFamily="18" charset="0"/>
              </a:rPr>
              <a:t>　</a:t>
            </a:r>
            <a:r>
              <a:rPr lang="ja-JP" altLang="en-US" spc="100" dirty="0" smtClean="0">
                <a:solidFill>
                  <a:srgbClr val="000000"/>
                </a:solidFill>
                <a:latin typeface="+mn-ea"/>
                <a:cs typeface="Times New Roman" panose="02020603050405020304" pitchFamily="18" charset="0"/>
              </a:rPr>
              <a:t>◯　</a:t>
            </a:r>
            <a:r>
              <a:rPr lang="ja-JP" altLang="ja-JP" spc="100" dirty="0" smtClean="0">
                <a:solidFill>
                  <a:srgbClr val="000000"/>
                </a:solidFill>
                <a:effectLst/>
                <a:latin typeface="+mn-ea"/>
                <a:cs typeface="Times New Roman" panose="02020603050405020304" pitchFamily="18" charset="0"/>
              </a:rPr>
              <a:t>重要水防箇所</a:t>
            </a:r>
            <a:r>
              <a:rPr lang="en-US" altLang="ja-JP" spc="100" dirty="0" smtClean="0">
                <a:solidFill>
                  <a:srgbClr val="000000"/>
                </a:solidFill>
                <a:effectLst/>
                <a:latin typeface="+mn-ea"/>
                <a:cs typeface="Times New Roman" panose="02020603050405020304" pitchFamily="18" charset="0"/>
              </a:rPr>
              <a:t>	</a:t>
            </a:r>
            <a:endParaRPr lang="ja-JP" altLang="ja-JP" sz="2000" spc="100" dirty="0" smtClean="0">
              <a:solidFill>
                <a:srgbClr val="000000"/>
              </a:solidFill>
              <a:effectLst/>
              <a:latin typeface="+mn-ea"/>
              <a:cs typeface="Times New Roman" panose="02020603050405020304" pitchFamily="18" charset="0"/>
            </a:endParaRPr>
          </a:p>
          <a:p>
            <a:pPr algn="just">
              <a:spcAft>
                <a:spcPts val="0"/>
              </a:spcAft>
              <a:tabLst>
                <a:tab pos="5715000" algn="r"/>
              </a:tabLst>
            </a:pPr>
            <a:r>
              <a:rPr lang="ja-JP" altLang="en-US" spc="100" dirty="0">
                <a:solidFill>
                  <a:srgbClr val="000000"/>
                </a:solidFill>
                <a:latin typeface="+mn-ea"/>
                <a:cs typeface="Times New Roman" panose="02020603050405020304" pitchFamily="18" charset="0"/>
              </a:rPr>
              <a:t>　</a:t>
            </a:r>
            <a:r>
              <a:rPr lang="ja-JP" altLang="en-US" spc="100" dirty="0" smtClean="0">
                <a:solidFill>
                  <a:srgbClr val="000000"/>
                </a:solidFill>
                <a:latin typeface="+mn-ea"/>
                <a:cs typeface="Times New Roman" panose="02020603050405020304" pitchFamily="18" charset="0"/>
              </a:rPr>
              <a:t>◯　</a:t>
            </a:r>
            <a:r>
              <a:rPr lang="ja-JP" altLang="ja-JP" spc="100" dirty="0" smtClean="0">
                <a:solidFill>
                  <a:srgbClr val="000000"/>
                </a:solidFill>
                <a:effectLst/>
                <a:latin typeface="+mn-ea"/>
                <a:cs typeface="Times New Roman" panose="02020603050405020304" pitchFamily="18" charset="0"/>
              </a:rPr>
              <a:t>雨量、水位、風向、風速、波高の観測通報及び水位情報の</a:t>
            </a:r>
            <a:r>
              <a:rPr lang="ja-JP" altLang="en-US" spc="100" dirty="0">
                <a:solidFill>
                  <a:srgbClr val="000000"/>
                </a:solidFill>
                <a:latin typeface="+mn-ea"/>
                <a:cs typeface="Times New Roman" panose="02020603050405020304" pitchFamily="18" charset="0"/>
              </a:rPr>
              <a:t>通知</a:t>
            </a:r>
            <a:endParaRPr lang="en-US" altLang="ja-JP" spc="100" dirty="0" smtClean="0">
              <a:solidFill>
                <a:srgbClr val="000000"/>
              </a:solidFill>
              <a:latin typeface="+mn-ea"/>
              <a:cs typeface="Times New Roman" panose="02020603050405020304" pitchFamily="18" charset="0"/>
            </a:endParaRPr>
          </a:p>
          <a:p>
            <a:pPr algn="just">
              <a:spcAft>
                <a:spcPts val="0"/>
              </a:spcAft>
              <a:tabLst>
                <a:tab pos="5715000" algn="r"/>
              </a:tabLst>
            </a:pPr>
            <a:r>
              <a:rPr lang="ja-JP" altLang="en-US" spc="100" dirty="0">
                <a:solidFill>
                  <a:srgbClr val="000000"/>
                </a:solidFill>
                <a:latin typeface="+mn-ea"/>
                <a:cs typeface="Times New Roman" panose="02020603050405020304" pitchFamily="18" charset="0"/>
              </a:rPr>
              <a:t>　</a:t>
            </a:r>
            <a:r>
              <a:rPr lang="ja-JP" altLang="en-US" spc="100" dirty="0" smtClean="0">
                <a:solidFill>
                  <a:srgbClr val="000000"/>
                </a:solidFill>
                <a:latin typeface="+mn-ea"/>
                <a:cs typeface="Times New Roman" panose="02020603050405020304" pitchFamily="18" charset="0"/>
              </a:rPr>
              <a:t>◯　</a:t>
            </a:r>
            <a:r>
              <a:rPr lang="ja-JP" altLang="ja-JP" spc="100" dirty="0" smtClean="0">
                <a:solidFill>
                  <a:srgbClr val="000000"/>
                </a:solidFill>
                <a:effectLst/>
                <a:latin typeface="+mn-ea"/>
                <a:cs typeface="Times New Roman" panose="02020603050405020304" pitchFamily="18" charset="0"/>
              </a:rPr>
              <a:t>水防警報及び水防情報の提供</a:t>
            </a:r>
            <a:r>
              <a:rPr lang="en-US" altLang="ja-JP" spc="100" dirty="0" smtClean="0">
                <a:solidFill>
                  <a:srgbClr val="000000"/>
                </a:solidFill>
                <a:effectLst/>
                <a:latin typeface="+mn-ea"/>
                <a:cs typeface="Times New Roman" panose="02020603050405020304" pitchFamily="18" charset="0"/>
              </a:rPr>
              <a:t>	</a:t>
            </a:r>
            <a:endParaRPr lang="ja-JP" altLang="ja-JP" sz="2000" spc="100" dirty="0" smtClean="0">
              <a:solidFill>
                <a:srgbClr val="000000"/>
              </a:solidFill>
              <a:effectLst/>
              <a:latin typeface="+mn-ea"/>
              <a:cs typeface="Times New Roman" panose="02020603050405020304" pitchFamily="18" charset="0"/>
            </a:endParaRPr>
          </a:p>
          <a:p>
            <a:pPr algn="just">
              <a:spcAft>
                <a:spcPts val="0"/>
              </a:spcAft>
              <a:tabLst>
                <a:tab pos="5715000" algn="r"/>
              </a:tabLst>
            </a:pPr>
            <a:r>
              <a:rPr lang="ja-JP" altLang="en-US" spc="100" dirty="0">
                <a:solidFill>
                  <a:srgbClr val="000000"/>
                </a:solidFill>
                <a:latin typeface="+mn-ea"/>
                <a:cs typeface="Times New Roman" panose="02020603050405020304" pitchFamily="18" charset="0"/>
              </a:rPr>
              <a:t>　</a:t>
            </a:r>
            <a:r>
              <a:rPr lang="ja-JP" altLang="en-US" spc="100" dirty="0" smtClean="0">
                <a:solidFill>
                  <a:srgbClr val="000000"/>
                </a:solidFill>
                <a:latin typeface="+mn-ea"/>
                <a:cs typeface="Times New Roman" panose="02020603050405020304" pitchFamily="18" charset="0"/>
              </a:rPr>
              <a:t>◯　</a:t>
            </a:r>
            <a:r>
              <a:rPr lang="ja-JP" altLang="ja-JP" spc="100" dirty="0" smtClean="0">
                <a:solidFill>
                  <a:srgbClr val="000000"/>
                </a:solidFill>
                <a:effectLst/>
                <a:latin typeface="+mn-ea"/>
                <a:cs typeface="Times New Roman" panose="02020603050405020304" pitchFamily="18" charset="0"/>
              </a:rPr>
              <a:t>水防警報及び水防情報提供者の伝達系統</a:t>
            </a:r>
            <a:r>
              <a:rPr lang="en-US" altLang="ja-JP" spc="100" dirty="0" smtClean="0">
                <a:solidFill>
                  <a:srgbClr val="000000"/>
                </a:solidFill>
                <a:effectLst/>
                <a:latin typeface="+mn-ea"/>
                <a:cs typeface="Times New Roman" panose="02020603050405020304" pitchFamily="18" charset="0"/>
              </a:rPr>
              <a:t>	</a:t>
            </a:r>
            <a:endParaRPr lang="ja-JP" altLang="ja-JP" sz="2000" spc="100" dirty="0" smtClean="0">
              <a:solidFill>
                <a:srgbClr val="000000"/>
              </a:solidFill>
              <a:effectLst/>
              <a:latin typeface="+mn-ea"/>
              <a:cs typeface="Times New Roman" panose="02020603050405020304" pitchFamily="18" charset="0"/>
            </a:endParaRPr>
          </a:p>
          <a:p>
            <a:pPr algn="just">
              <a:spcAft>
                <a:spcPts val="0"/>
              </a:spcAft>
              <a:tabLst>
                <a:tab pos="5715000" algn="r"/>
              </a:tabLst>
            </a:pPr>
            <a:r>
              <a:rPr lang="ja-JP" altLang="en-US" spc="100" dirty="0">
                <a:solidFill>
                  <a:srgbClr val="000000"/>
                </a:solidFill>
                <a:latin typeface="+mn-ea"/>
                <a:cs typeface="Times New Roman" panose="02020603050405020304" pitchFamily="18" charset="0"/>
              </a:rPr>
              <a:t>　</a:t>
            </a:r>
            <a:r>
              <a:rPr lang="ja-JP" altLang="en-US" spc="100" dirty="0" smtClean="0">
                <a:solidFill>
                  <a:srgbClr val="000000"/>
                </a:solidFill>
                <a:latin typeface="+mn-ea"/>
                <a:cs typeface="Times New Roman" panose="02020603050405020304" pitchFamily="18" charset="0"/>
              </a:rPr>
              <a:t>◯　</a:t>
            </a:r>
            <a:r>
              <a:rPr lang="ja-JP" altLang="ja-JP" spc="100" dirty="0" smtClean="0">
                <a:solidFill>
                  <a:srgbClr val="000000"/>
                </a:solidFill>
                <a:effectLst/>
                <a:latin typeface="+mn-ea"/>
                <a:cs typeface="Times New Roman" panose="02020603050405020304" pitchFamily="18" charset="0"/>
              </a:rPr>
              <a:t>水防活動</a:t>
            </a:r>
            <a:r>
              <a:rPr lang="en-US" altLang="ja-JP" spc="100" dirty="0" smtClean="0">
                <a:solidFill>
                  <a:srgbClr val="000000"/>
                </a:solidFill>
                <a:effectLst/>
                <a:latin typeface="+mn-ea"/>
                <a:cs typeface="Times New Roman" panose="02020603050405020304" pitchFamily="18" charset="0"/>
              </a:rPr>
              <a:t>	</a:t>
            </a:r>
            <a:endParaRPr lang="ja-JP" altLang="ja-JP" sz="2000" spc="100" dirty="0" smtClean="0">
              <a:solidFill>
                <a:srgbClr val="000000"/>
              </a:solidFill>
              <a:effectLst/>
              <a:latin typeface="+mn-ea"/>
              <a:cs typeface="Times New Roman" panose="02020603050405020304" pitchFamily="18" charset="0"/>
            </a:endParaRPr>
          </a:p>
          <a:p>
            <a:pPr algn="just">
              <a:spcAft>
                <a:spcPts val="0"/>
              </a:spcAft>
              <a:tabLst>
                <a:tab pos="5715000" algn="r"/>
              </a:tabLst>
            </a:pPr>
            <a:r>
              <a:rPr lang="ja-JP" altLang="en-US" spc="100" dirty="0">
                <a:solidFill>
                  <a:srgbClr val="000000"/>
                </a:solidFill>
                <a:latin typeface="+mn-ea"/>
                <a:cs typeface="Times New Roman" panose="02020603050405020304" pitchFamily="18" charset="0"/>
              </a:rPr>
              <a:t>　</a:t>
            </a:r>
            <a:r>
              <a:rPr lang="ja-JP" altLang="en-US" spc="100" dirty="0" smtClean="0">
                <a:solidFill>
                  <a:srgbClr val="000000"/>
                </a:solidFill>
                <a:latin typeface="+mn-ea"/>
                <a:cs typeface="Times New Roman" panose="02020603050405020304" pitchFamily="18" charset="0"/>
              </a:rPr>
              <a:t>◯　</a:t>
            </a:r>
            <a:r>
              <a:rPr lang="ja-JP" altLang="ja-JP" spc="100" dirty="0" smtClean="0">
                <a:solidFill>
                  <a:srgbClr val="000000"/>
                </a:solidFill>
                <a:effectLst/>
                <a:latin typeface="+mn-ea"/>
                <a:cs typeface="Times New Roman" panose="02020603050405020304" pitchFamily="18" charset="0"/>
              </a:rPr>
              <a:t>水門、こう門及びダム操作</a:t>
            </a:r>
            <a:endParaRPr lang="ja-JP" altLang="ja-JP" sz="2000" spc="100" dirty="0" smtClean="0">
              <a:solidFill>
                <a:srgbClr val="000000"/>
              </a:solidFill>
              <a:effectLst/>
              <a:latin typeface="+mn-ea"/>
              <a:cs typeface="Times New Roman" panose="02020603050405020304" pitchFamily="18" charset="0"/>
            </a:endParaRPr>
          </a:p>
          <a:p>
            <a:pPr algn="just">
              <a:spcAft>
                <a:spcPts val="0"/>
              </a:spcAft>
              <a:tabLst>
                <a:tab pos="5715000" algn="r"/>
              </a:tabLst>
            </a:pPr>
            <a:r>
              <a:rPr lang="ja-JP" altLang="en-US" spc="100" dirty="0">
                <a:solidFill>
                  <a:srgbClr val="000000"/>
                </a:solidFill>
                <a:latin typeface="+mn-ea"/>
                <a:cs typeface="Times New Roman" panose="02020603050405020304" pitchFamily="18" charset="0"/>
              </a:rPr>
              <a:t>　</a:t>
            </a:r>
            <a:r>
              <a:rPr lang="ja-JP" altLang="en-US" spc="100" dirty="0" smtClean="0">
                <a:solidFill>
                  <a:srgbClr val="000000"/>
                </a:solidFill>
                <a:latin typeface="+mn-ea"/>
                <a:cs typeface="Times New Roman" panose="02020603050405020304" pitchFamily="18" charset="0"/>
              </a:rPr>
              <a:t>◯　</a:t>
            </a:r>
            <a:r>
              <a:rPr lang="ja-JP" altLang="ja-JP" spc="100" dirty="0" smtClean="0">
                <a:solidFill>
                  <a:srgbClr val="000000"/>
                </a:solidFill>
                <a:effectLst/>
                <a:latin typeface="+mn-ea"/>
                <a:cs typeface="Times New Roman" panose="02020603050405020304" pitchFamily="18" charset="0"/>
              </a:rPr>
              <a:t>水防用備蓄資材</a:t>
            </a:r>
            <a:endParaRPr lang="ja-JP" altLang="ja-JP" sz="2000" spc="100" dirty="0" smtClean="0">
              <a:solidFill>
                <a:srgbClr val="000000"/>
              </a:solidFill>
              <a:effectLst/>
              <a:latin typeface="+mn-ea"/>
              <a:cs typeface="Times New Roman" panose="02020603050405020304" pitchFamily="18" charset="0"/>
            </a:endParaRPr>
          </a:p>
          <a:p>
            <a:pPr algn="just">
              <a:spcAft>
                <a:spcPts val="0"/>
              </a:spcAft>
              <a:tabLst>
                <a:tab pos="5715000" algn="r"/>
              </a:tabLst>
            </a:pPr>
            <a:r>
              <a:rPr lang="ja-JP" altLang="en-US" spc="100" dirty="0">
                <a:solidFill>
                  <a:srgbClr val="000000"/>
                </a:solidFill>
                <a:latin typeface="+mn-ea"/>
                <a:cs typeface="Times New Roman" panose="02020603050405020304" pitchFamily="18" charset="0"/>
              </a:rPr>
              <a:t>　</a:t>
            </a:r>
            <a:r>
              <a:rPr lang="ja-JP" altLang="en-US" spc="100" dirty="0" smtClean="0">
                <a:solidFill>
                  <a:srgbClr val="000000"/>
                </a:solidFill>
                <a:latin typeface="+mn-ea"/>
                <a:cs typeface="Times New Roman" panose="02020603050405020304" pitchFamily="18" charset="0"/>
              </a:rPr>
              <a:t>◯　</a:t>
            </a:r>
            <a:r>
              <a:rPr lang="ja-JP" altLang="ja-JP" spc="100" dirty="0" smtClean="0">
                <a:solidFill>
                  <a:srgbClr val="000000"/>
                </a:solidFill>
                <a:effectLst/>
                <a:latin typeface="+mn-ea"/>
                <a:cs typeface="Times New Roman" panose="02020603050405020304" pitchFamily="18" charset="0"/>
              </a:rPr>
              <a:t>浸水想定区域等における円滑かつ迅速な避難の確保及び浸水の</a:t>
            </a:r>
            <a:endParaRPr lang="en-US" altLang="ja-JP" spc="100" dirty="0" smtClean="0">
              <a:solidFill>
                <a:srgbClr val="000000"/>
              </a:solidFill>
              <a:effectLst/>
              <a:latin typeface="+mn-ea"/>
              <a:cs typeface="Times New Roman" panose="02020603050405020304" pitchFamily="18" charset="0"/>
            </a:endParaRPr>
          </a:p>
          <a:p>
            <a:pPr algn="just">
              <a:spcAft>
                <a:spcPts val="0"/>
              </a:spcAft>
              <a:tabLst>
                <a:tab pos="5715000" algn="r"/>
              </a:tabLst>
            </a:pPr>
            <a:r>
              <a:rPr lang="ja-JP" altLang="en-US" spc="100" dirty="0">
                <a:solidFill>
                  <a:srgbClr val="000000"/>
                </a:solidFill>
                <a:latin typeface="+mn-ea"/>
                <a:cs typeface="Times New Roman" panose="02020603050405020304" pitchFamily="18" charset="0"/>
              </a:rPr>
              <a:t>　</a:t>
            </a:r>
            <a:r>
              <a:rPr lang="ja-JP" altLang="en-US" spc="100" dirty="0" smtClean="0">
                <a:solidFill>
                  <a:srgbClr val="000000"/>
                </a:solidFill>
                <a:latin typeface="+mn-ea"/>
                <a:cs typeface="Times New Roman" panose="02020603050405020304" pitchFamily="18" charset="0"/>
              </a:rPr>
              <a:t>　　</a:t>
            </a:r>
            <a:r>
              <a:rPr lang="ja-JP" altLang="ja-JP" spc="100" dirty="0" smtClean="0">
                <a:solidFill>
                  <a:srgbClr val="000000"/>
                </a:solidFill>
                <a:effectLst/>
                <a:latin typeface="+mn-ea"/>
                <a:cs typeface="Times New Roman" panose="02020603050405020304" pitchFamily="18" charset="0"/>
              </a:rPr>
              <a:t>防止のための措置</a:t>
            </a:r>
            <a:r>
              <a:rPr lang="en-US" altLang="ja-JP" spc="100" dirty="0" smtClean="0">
                <a:solidFill>
                  <a:srgbClr val="000000"/>
                </a:solidFill>
                <a:effectLst/>
                <a:latin typeface="+mn-ea"/>
                <a:cs typeface="Times New Roman" panose="02020603050405020304" pitchFamily="18" charset="0"/>
              </a:rPr>
              <a:t>	</a:t>
            </a:r>
            <a:endParaRPr lang="ja-JP" altLang="ja-JP" sz="2000" spc="100" dirty="0" smtClean="0">
              <a:solidFill>
                <a:srgbClr val="000000"/>
              </a:solidFill>
              <a:effectLst/>
              <a:latin typeface="+mn-ea"/>
              <a:cs typeface="Times New Roman" panose="02020603050405020304" pitchFamily="18" charset="0"/>
            </a:endParaRPr>
          </a:p>
          <a:p>
            <a:pPr algn="just">
              <a:spcAft>
                <a:spcPts val="0"/>
              </a:spcAft>
              <a:tabLst>
                <a:tab pos="5715000" algn="r"/>
              </a:tabLst>
            </a:pPr>
            <a:r>
              <a:rPr lang="ja-JP" altLang="en-US" spc="100" dirty="0">
                <a:solidFill>
                  <a:srgbClr val="000000"/>
                </a:solidFill>
                <a:latin typeface="+mn-ea"/>
                <a:cs typeface="Times New Roman" panose="02020603050405020304" pitchFamily="18" charset="0"/>
              </a:rPr>
              <a:t>　</a:t>
            </a:r>
            <a:r>
              <a:rPr lang="ja-JP" altLang="en-US" spc="100" dirty="0" smtClean="0">
                <a:solidFill>
                  <a:srgbClr val="000000"/>
                </a:solidFill>
                <a:latin typeface="+mn-ea"/>
                <a:cs typeface="Times New Roman" panose="02020603050405020304" pitchFamily="18" charset="0"/>
              </a:rPr>
              <a:t>◯　</a:t>
            </a:r>
            <a:r>
              <a:rPr lang="ja-JP" altLang="ja-JP" spc="100" dirty="0" smtClean="0">
                <a:solidFill>
                  <a:srgbClr val="000000"/>
                </a:solidFill>
                <a:effectLst/>
                <a:latin typeface="+mn-ea"/>
                <a:cs typeface="Times New Roman" panose="02020603050405020304" pitchFamily="18" charset="0"/>
              </a:rPr>
              <a:t>要配慮者利用施設の利用者の避難の確保のための措置に関する</a:t>
            </a:r>
            <a:endParaRPr lang="en-US" altLang="ja-JP" spc="100" dirty="0" smtClean="0">
              <a:solidFill>
                <a:srgbClr val="000000"/>
              </a:solidFill>
              <a:effectLst/>
              <a:latin typeface="+mn-ea"/>
              <a:cs typeface="Times New Roman" panose="02020603050405020304" pitchFamily="18" charset="0"/>
            </a:endParaRPr>
          </a:p>
          <a:p>
            <a:pPr algn="just">
              <a:spcAft>
                <a:spcPts val="0"/>
              </a:spcAft>
              <a:tabLst>
                <a:tab pos="5715000" algn="r"/>
              </a:tabLst>
            </a:pPr>
            <a:r>
              <a:rPr lang="ja-JP" altLang="en-US" spc="100" dirty="0">
                <a:solidFill>
                  <a:srgbClr val="000000"/>
                </a:solidFill>
                <a:latin typeface="+mn-ea"/>
                <a:cs typeface="Times New Roman" panose="02020603050405020304" pitchFamily="18" charset="0"/>
              </a:rPr>
              <a:t>　</a:t>
            </a:r>
            <a:r>
              <a:rPr lang="ja-JP" altLang="en-US" spc="100" dirty="0" smtClean="0">
                <a:solidFill>
                  <a:srgbClr val="000000"/>
                </a:solidFill>
                <a:latin typeface="+mn-ea"/>
                <a:cs typeface="Times New Roman" panose="02020603050405020304" pitchFamily="18" charset="0"/>
              </a:rPr>
              <a:t>　　</a:t>
            </a:r>
            <a:r>
              <a:rPr lang="ja-JP" altLang="ja-JP" spc="100" dirty="0" smtClean="0">
                <a:solidFill>
                  <a:srgbClr val="000000"/>
                </a:solidFill>
                <a:effectLst/>
                <a:latin typeface="+mn-ea"/>
                <a:cs typeface="Times New Roman" panose="02020603050405020304" pitchFamily="18" charset="0"/>
              </a:rPr>
              <a:t>計画の作成等</a:t>
            </a:r>
            <a:r>
              <a:rPr lang="en-US" altLang="ja-JP" spc="100" dirty="0" smtClean="0">
                <a:solidFill>
                  <a:srgbClr val="000000"/>
                </a:solidFill>
                <a:effectLst/>
                <a:latin typeface="+mn-ea"/>
                <a:cs typeface="Times New Roman" panose="02020603050405020304" pitchFamily="18" charset="0"/>
              </a:rPr>
              <a:t>	</a:t>
            </a:r>
            <a:endParaRPr lang="ja-JP" altLang="ja-JP" sz="2000" spc="100" dirty="0" smtClean="0">
              <a:solidFill>
                <a:srgbClr val="000000"/>
              </a:solidFill>
              <a:effectLst/>
              <a:latin typeface="+mn-ea"/>
              <a:cs typeface="Times New Roman" panose="02020603050405020304" pitchFamily="18" charset="0"/>
            </a:endParaRPr>
          </a:p>
          <a:p>
            <a:pPr algn="just">
              <a:spcAft>
                <a:spcPts val="0"/>
              </a:spcAft>
              <a:tabLst>
                <a:tab pos="5715000" algn="r"/>
              </a:tabLst>
            </a:pPr>
            <a:r>
              <a:rPr lang="ja-JP" altLang="en-US" spc="100" dirty="0">
                <a:solidFill>
                  <a:srgbClr val="000000"/>
                </a:solidFill>
                <a:latin typeface="+mn-ea"/>
                <a:cs typeface="Times New Roman" panose="02020603050405020304" pitchFamily="18" charset="0"/>
              </a:rPr>
              <a:t>　</a:t>
            </a:r>
            <a:r>
              <a:rPr lang="ja-JP" altLang="en-US" spc="100" dirty="0" smtClean="0">
                <a:solidFill>
                  <a:srgbClr val="000000"/>
                </a:solidFill>
                <a:latin typeface="+mn-ea"/>
                <a:cs typeface="Times New Roman" panose="02020603050405020304" pitchFamily="18" charset="0"/>
              </a:rPr>
              <a:t>◯　</a:t>
            </a:r>
            <a:r>
              <a:rPr lang="ja-JP" altLang="ja-JP" spc="100" dirty="0" smtClean="0">
                <a:solidFill>
                  <a:srgbClr val="000000"/>
                </a:solidFill>
                <a:effectLst/>
                <a:latin typeface="+mn-ea"/>
                <a:cs typeface="Times New Roman" panose="02020603050405020304" pitchFamily="18" charset="0"/>
              </a:rPr>
              <a:t>ホットラインの構築</a:t>
            </a:r>
            <a:r>
              <a:rPr lang="en-US" altLang="ja-JP" spc="100" dirty="0" smtClean="0">
                <a:solidFill>
                  <a:srgbClr val="000000"/>
                </a:solidFill>
                <a:effectLst/>
                <a:latin typeface="TmsRmn"/>
                <a:ea typeface="ＭＳ 明朝" panose="02020609040205080304" pitchFamily="17" charset="-128"/>
                <a:cs typeface="Times New Roman" panose="02020603050405020304" pitchFamily="18" charset="0"/>
              </a:rPr>
              <a:t>	</a:t>
            </a:r>
            <a:endParaRPr lang="ja-JP" altLang="ja-JP" sz="2000" spc="100" dirty="0" smtClean="0">
              <a:solidFill>
                <a:srgbClr val="000000"/>
              </a:solidFill>
              <a:effectLst/>
              <a:latin typeface="TmsRmn"/>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35960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12192000" cy="682580"/>
          </a:xfrm>
          <a:solidFill>
            <a:schemeClr val="accent1"/>
          </a:solidFill>
        </p:spPr>
        <p:txBody>
          <a:bodyPr>
            <a:normAutofit/>
          </a:bodyPr>
          <a:lstStyle/>
          <a:p>
            <a:r>
              <a:rPr kumimoji="1" lang="ja-JP" altLang="en-US" sz="3600" dirty="0" smtClean="0"/>
              <a:t>新穂地域における水防体制</a:t>
            </a:r>
            <a:r>
              <a:rPr lang="ja-JP" altLang="ja-JP" sz="3600" dirty="0" smtClean="0"/>
              <a:t>と</a:t>
            </a:r>
            <a:r>
              <a:rPr lang="ja-JP" altLang="ja-JP" sz="3600" dirty="0"/>
              <a:t>情報の提供</a:t>
            </a:r>
            <a:endParaRPr kumimoji="1" lang="ja-JP" altLang="en-US" sz="3600" dirty="0"/>
          </a:p>
        </p:txBody>
      </p:sp>
      <p:sp>
        <p:nvSpPr>
          <p:cNvPr id="3" name="サブタイトル 2"/>
          <p:cNvSpPr>
            <a:spLocks noGrp="1"/>
          </p:cNvSpPr>
          <p:nvPr>
            <p:ph type="subTitle" idx="1"/>
          </p:nvPr>
        </p:nvSpPr>
        <p:spPr>
          <a:xfrm>
            <a:off x="149902" y="798876"/>
            <a:ext cx="11827239" cy="6059124"/>
          </a:xfrm>
        </p:spPr>
        <p:txBody>
          <a:bodyPr>
            <a:normAutofit/>
          </a:bodyPr>
          <a:lstStyle/>
          <a:p>
            <a:pPr algn="l"/>
            <a:r>
              <a:rPr lang="ja-JP" altLang="en-US" sz="3200" b="1" dirty="0">
                <a:latin typeface="+mn-ea"/>
              </a:rPr>
              <a:t>３</a:t>
            </a:r>
            <a:r>
              <a:rPr lang="ja-JP" altLang="en-US" sz="3200" b="1" dirty="0" smtClean="0">
                <a:latin typeface="+mn-ea"/>
              </a:rPr>
              <a:t>．新穂地域における水防体制</a:t>
            </a:r>
            <a:endParaRPr lang="en-US" altLang="ja-JP" sz="3200" b="1" dirty="0" smtClean="0">
              <a:latin typeface="+mn-ea"/>
            </a:endParaRPr>
          </a:p>
          <a:p>
            <a:pPr algn="l"/>
            <a:r>
              <a:rPr lang="en-US" altLang="ja-JP" sz="2800" b="1" dirty="0" smtClean="0">
                <a:latin typeface="+mn-ea"/>
              </a:rPr>
              <a:t>(</a:t>
            </a:r>
            <a:r>
              <a:rPr lang="ja-JP" altLang="en-US" sz="2800" b="1" dirty="0">
                <a:latin typeface="+mn-ea"/>
              </a:rPr>
              <a:t>２</a:t>
            </a:r>
            <a:r>
              <a:rPr lang="en-US" altLang="ja-JP" sz="2800" b="1" dirty="0" smtClean="0">
                <a:latin typeface="+mn-ea"/>
              </a:rPr>
              <a:t>)</a:t>
            </a:r>
            <a:r>
              <a:rPr lang="ja-JP" altLang="en-US" sz="2800" b="1" dirty="0" smtClean="0">
                <a:latin typeface="+mn-ea"/>
              </a:rPr>
              <a:t>　水防資材（県有資材）</a:t>
            </a:r>
            <a:endParaRPr lang="en-US" altLang="ja-JP" sz="2800" b="1" dirty="0" smtClean="0">
              <a:latin typeface="+mn-ea"/>
            </a:endParaRPr>
          </a:p>
          <a:p>
            <a:pPr algn="l"/>
            <a:endParaRPr lang="en-US" altLang="ja-JP" sz="3200" b="1" dirty="0" smtClean="0">
              <a:latin typeface="+mn-ea"/>
            </a:endParaRPr>
          </a:p>
        </p:txBody>
      </p:sp>
      <p:pic>
        <p:nvPicPr>
          <p:cNvPr id="4" name="Picture 2" descr="symbol_yokologo_yok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2365" y="61091"/>
            <a:ext cx="1604776" cy="56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552451" y="2040925"/>
            <a:ext cx="11639550" cy="830997"/>
          </a:xfrm>
          <a:prstGeom prst="rect">
            <a:avLst/>
          </a:prstGeom>
        </p:spPr>
        <p:txBody>
          <a:bodyPr wrap="square">
            <a:spAutoFit/>
          </a:bodyPr>
          <a:lstStyle/>
          <a:p>
            <a:pPr algn="just">
              <a:spcAft>
                <a:spcPts val="0"/>
              </a:spcAft>
              <a:tabLst>
                <a:tab pos="5715000" algn="r"/>
              </a:tabLst>
            </a:pPr>
            <a:r>
              <a:rPr lang="ja-JP" altLang="en-US" sz="2400" spc="100" dirty="0" smtClean="0">
                <a:solidFill>
                  <a:srgbClr val="000000"/>
                </a:solidFill>
                <a:effectLst/>
                <a:latin typeface="TmsRmn"/>
                <a:ea typeface="ＭＳ 明朝" panose="02020609040205080304" pitchFamily="17" charset="-128"/>
                <a:cs typeface="Times New Roman" panose="02020603050405020304" pitchFamily="18" charset="0"/>
              </a:rPr>
              <a:t>◯　水防倉庫（新穂瓜生屋）</a:t>
            </a:r>
            <a:r>
              <a:rPr lang="en-US" altLang="ja-JP" sz="2400" spc="100" dirty="0" smtClean="0">
                <a:solidFill>
                  <a:srgbClr val="000000"/>
                </a:solidFill>
                <a:effectLst/>
                <a:latin typeface="TmsRmn"/>
                <a:ea typeface="ＭＳ 明朝" panose="02020609040205080304" pitchFamily="17" charset="-128"/>
                <a:cs typeface="Times New Roman" panose="02020603050405020304" pitchFamily="18" charset="0"/>
              </a:rPr>
              <a:t>※</a:t>
            </a:r>
            <a:r>
              <a:rPr lang="ja-JP" altLang="en-US" sz="2400" spc="100" dirty="0" smtClean="0">
                <a:solidFill>
                  <a:srgbClr val="000000"/>
                </a:solidFill>
                <a:effectLst/>
                <a:latin typeface="TmsRmn"/>
                <a:ea typeface="ＭＳ 明朝" panose="02020609040205080304" pitchFamily="17" charset="-128"/>
                <a:cs typeface="Times New Roman" panose="02020603050405020304" pitchFamily="18" charset="0"/>
              </a:rPr>
              <a:t>資材管理を市に委託</a:t>
            </a:r>
            <a:endParaRPr lang="en-US" altLang="ja-JP" sz="2400" spc="100" dirty="0" smtClean="0">
              <a:solidFill>
                <a:srgbClr val="000000"/>
              </a:solidFill>
              <a:effectLst/>
              <a:latin typeface="TmsRmn"/>
              <a:ea typeface="ＭＳ 明朝" panose="02020609040205080304" pitchFamily="17" charset="-128"/>
              <a:cs typeface="Times New Roman" panose="02020603050405020304" pitchFamily="18" charset="0"/>
            </a:endParaRPr>
          </a:p>
          <a:p>
            <a:pPr algn="just">
              <a:spcAft>
                <a:spcPts val="0"/>
              </a:spcAft>
              <a:tabLst>
                <a:tab pos="5715000" algn="r"/>
              </a:tabLst>
            </a:pPr>
            <a:r>
              <a:rPr lang="ja-JP" altLang="en-US" sz="2400" spc="100" dirty="0" smtClean="0">
                <a:solidFill>
                  <a:srgbClr val="000000"/>
                </a:solidFill>
                <a:latin typeface="TmsRmn"/>
                <a:ea typeface="ＭＳ 明朝" panose="02020609040205080304" pitchFamily="17" charset="-128"/>
                <a:cs typeface="Times New Roman" panose="02020603050405020304" pitchFamily="18" charset="0"/>
              </a:rPr>
              <a:t>　</a:t>
            </a:r>
            <a:endParaRPr lang="ja-JP" altLang="ja-JP" sz="2400" spc="100" dirty="0" smtClean="0">
              <a:solidFill>
                <a:srgbClr val="000000"/>
              </a:solidFill>
              <a:effectLst/>
              <a:latin typeface="TmsRmn"/>
              <a:ea typeface="ＭＳ 明朝" panose="02020609040205080304" pitchFamily="17" charset="-128"/>
              <a:cs typeface="Times New Roman" panose="02020603050405020304" pitchFamily="18" charset="0"/>
            </a:endParaRPr>
          </a:p>
        </p:txBody>
      </p:sp>
      <p:graphicFrame>
        <p:nvGraphicFramePr>
          <p:cNvPr id="5" name="表 4"/>
          <p:cNvGraphicFramePr>
            <a:graphicFrameLocks noGrp="1"/>
          </p:cNvGraphicFramePr>
          <p:nvPr>
            <p:extLst>
              <p:ext uri="{D42A27DB-BD31-4B8C-83A1-F6EECF244321}">
                <p14:modId xmlns:p14="http://schemas.microsoft.com/office/powerpoint/2010/main" val="2072548995"/>
              </p:ext>
            </p:extLst>
          </p:nvPr>
        </p:nvGraphicFramePr>
        <p:xfrm>
          <a:off x="590551" y="2608635"/>
          <a:ext cx="7289800" cy="4122818"/>
        </p:xfrm>
        <a:graphic>
          <a:graphicData uri="http://schemas.openxmlformats.org/drawingml/2006/table">
            <a:tbl>
              <a:tblPr firstRow="1" bandRow="1">
                <a:tableStyleId>{5C22544A-7EE6-4342-B048-85BDC9FD1C3A}</a:tableStyleId>
              </a:tblPr>
              <a:tblGrid>
                <a:gridCol w="2190752"/>
                <a:gridCol w="1454148"/>
                <a:gridCol w="2070102"/>
                <a:gridCol w="1574798"/>
              </a:tblGrid>
              <a:tr h="528313">
                <a:tc>
                  <a:txBody>
                    <a:bodyPr/>
                    <a:lstStyle/>
                    <a:p>
                      <a:r>
                        <a:rPr kumimoji="1" lang="ja-JP" altLang="en-US" sz="2000" dirty="0" smtClean="0">
                          <a:solidFill>
                            <a:schemeClr val="tx1"/>
                          </a:solidFill>
                          <a:latin typeface="+mn-ea"/>
                          <a:ea typeface="+mn-ea"/>
                        </a:rPr>
                        <a:t>資材名</a:t>
                      </a:r>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dirty="0" smtClean="0">
                          <a:solidFill>
                            <a:schemeClr val="tx1"/>
                          </a:solidFill>
                          <a:latin typeface="+mn-ea"/>
                          <a:ea typeface="+mn-ea"/>
                        </a:rPr>
                        <a:t>数量</a:t>
                      </a:r>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dirty="0" smtClean="0">
                          <a:solidFill>
                            <a:schemeClr val="tx1"/>
                          </a:solidFill>
                          <a:latin typeface="+mn-ea"/>
                          <a:ea typeface="+mn-ea"/>
                        </a:rPr>
                        <a:t>資材名</a:t>
                      </a:r>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dirty="0" smtClean="0">
                          <a:solidFill>
                            <a:schemeClr val="tx1"/>
                          </a:solidFill>
                          <a:latin typeface="+mn-ea"/>
                          <a:ea typeface="+mn-ea"/>
                        </a:rPr>
                        <a:t>数量</a:t>
                      </a:r>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ja-JP" altLang="en-US" sz="2000" spc="100" dirty="0" smtClean="0">
                          <a:solidFill>
                            <a:schemeClr val="tx1"/>
                          </a:solidFill>
                          <a:latin typeface="+mn-ea"/>
                          <a:ea typeface="+mn-ea"/>
                          <a:cs typeface="Times New Roman" panose="02020603050405020304" pitchFamily="18" charset="0"/>
                        </a:rPr>
                        <a:t>布袋類</a:t>
                      </a:r>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dirty="0" smtClean="0">
                          <a:solidFill>
                            <a:schemeClr val="tx1"/>
                          </a:solidFill>
                          <a:latin typeface="+mn-ea"/>
                          <a:ea typeface="+mn-ea"/>
                        </a:rPr>
                        <a:t>１８８６枚</a:t>
                      </a:r>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spc="100" dirty="0" smtClean="0">
                          <a:solidFill>
                            <a:schemeClr val="tx1"/>
                          </a:solidFill>
                          <a:latin typeface="+mn-ea"/>
                          <a:ea typeface="+mn-ea"/>
                          <a:cs typeface="Times New Roman" panose="02020603050405020304" pitchFamily="18" charset="0"/>
                        </a:rPr>
                        <a:t>鍬</a:t>
                      </a:r>
                      <a:endParaRPr kumimoji="1" lang="ja-JP" altLang="en-US" sz="200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dirty="0" smtClean="0">
                          <a:solidFill>
                            <a:schemeClr val="tx1"/>
                          </a:solidFill>
                          <a:latin typeface="+mn-ea"/>
                          <a:ea typeface="+mn-ea"/>
                        </a:rPr>
                        <a:t>１丁</a:t>
                      </a:r>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7115">
                <a:tc>
                  <a:txBody>
                    <a:bodyPr/>
                    <a:lstStyle/>
                    <a:p>
                      <a:r>
                        <a:rPr lang="ja-JP" altLang="en-US" sz="2000" spc="100" dirty="0" smtClean="0">
                          <a:solidFill>
                            <a:schemeClr val="tx1"/>
                          </a:solidFill>
                          <a:latin typeface="+mn-ea"/>
                          <a:ea typeface="+mn-ea"/>
                          <a:cs typeface="Times New Roman" panose="02020603050405020304" pitchFamily="18" charset="0"/>
                        </a:rPr>
                        <a:t>鉄製杭</a:t>
                      </a:r>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dirty="0" smtClean="0">
                          <a:solidFill>
                            <a:schemeClr val="tx1"/>
                          </a:solidFill>
                          <a:latin typeface="+mn-ea"/>
                          <a:ea typeface="+mn-ea"/>
                        </a:rPr>
                        <a:t>５０本</a:t>
                      </a:r>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spc="100" dirty="0" smtClean="0">
                          <a:solidFill>
                            <a:schemeClr val="tx1"/>
                          </a:solidFill>
                          <a:latin typeface="+mn-ea"/>
                          <a:ea typeface="+mn-ea"/>
                          <a:cs typeface="Times New Roman" panose="02020603050405020304" pitchFamily="18" charset="0"/>
                        </a:rPr>
                        <a:t>斧</a:t>
                      </a:r>
                      <a:endParaRPr kumimoji="1" lang="ja-JP" altLang="en-US" sz="200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dirty="0" smtClean="0">
                          <a:solidFill>
                            <a:schemeClr val="tx1"/>
                          </a:solidFill>
                          <a:latin typeface="+mn-ea"/>
                          <a:ea typeface="+mn-ea"/>
                        </a:rPr>
                        <a:t>１丁</a:t>
                      </a:r>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spc="100" dirty="0" smtClean="0">
                          <a:solidFill>
                            <a:schemeClr val="tx1"/>
                          </a:solidFill>
                          <a:latin typeface="+mn-ea"/>
                          <a:ea typeface="+mn-ea"/>
                          <a:cs typeface="Times New Roman" panose="02020603050405020304" pitchFamily="18" charset="0"/>
                        </a:rPr>
                        <a:t>鉄線</a:t>
                      </a:r>
                      <a:endParaRPr lang="en-US" altLang="ja-JP" sz="2000" spc="100" dirty="0" smtClean="0">
                        <a:solidFill>
                          <a:schemeClr val="tx1"/>
                        </a:solidFill>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dirty="0" smtClean="0">
                          <a:solidFill>
                            <a:schemeClr val="tx1"/>
                          </a:solidFill>
                          <a:latin typeface="+mn-ea"/>
                          <a:ea typeface="+mn-ea"/>
                        </a:rPr>
                        <a:t>３㎏</a:t>
                      </a:r>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solidFill>
                            <a:schemeClr val="tx1"/>
                          </a:solidFill>
                          <a:latin typeface="+mn-ea"/>
                          <a:ea typeface="+mn-ea"/>
                        </a:rPr>
                        <a:t>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dirty="0" smtClean="0">
                          <a:solidFill>
                            <a:schemeClr val="tx1"/>
                          </a:solidFill>
                          <a:latin typeface="+mn-ea"/>
                          <a:ea typeface="+mn-ea"/>
                        </a:rPr>
                        <a:t>１丁</a:t>
                      </a:r>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245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spc="100" dirty="0" smtClean="0">
                          <a:solidFill>
                            <a:schemeClr val="tx1"/>
                          </a:solidFill>
                          <a:latin typeface="+mn-ea"/>
                          <a:ea typeface="+mn-ea"/>
                          <a:cs typeface="Times New Roman" panose="02020603050405020304" pitchFamily="18" charset="0"/>
                        </a:rPr>
                        <a:t>ビニールシート</a:t>
                      </a:r>
                      <a:endParaRPr lang="en-US" altLang="ja-JP" sz="2000" spc="100" dirty="0" smtClean="0">
                        <a:solidFill>
                          <a:schemeClr val="tx1"/>
                        </a:solidFill>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dirty="0" smtClean="0">
                          <a:solidFill>
                            <a:schemeClr val="tx1"/>
                          </a:solidFill>
                          <a:latin typeface="+mn-ea"/>
                          <a:ea typeface="+mn-ea"/>
                        </a:rPr>
                        <a:t>５０枚</a:t>
                      </a:r>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solidFill>
                            <a:schemeClr val="tx1"/>
                          </a:solidFill>
                          <a:latin typeface="+mn-ea"/>
                          <a:ea typeface="+mn-ea"/>
                        </a:rPr>
                        <a:t>ペンチ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dirty="0" smtClean="0">
                          <a:solidFill>
                            <a:schemeClr val="tx1"/>
                          </a:solidFill>
                          <a:latin typeface="+mn-ea"/>
                          <a:ea typeface="+mn-ea"/>
                        </a:rPr>
                        <a:t>８丁</a:t>
                      </a:r>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spc="100" dirty="0" smtClean="0">
                          <a:solidFill>
                            <a:schemeClr val="tx1"/>
                          </a:solidFill>
                          <a:latin typeface="+mn-ea"/>
                          <a:ea typeface="+mn-ea"/>
                          <a:cs typeface="Times New Roman" panose="02020603050405020304" pitchFamily="18" charset="0"/>
                        </a:rPr>
                        <a:t>吸着マット</a:t>
                      </a:r>
                      <a:endParaRPr lang="en-US" altLang="ja-JP" sz="2000" spc="100" dirty="0" smtClean="0">
                        <a:solidFill>
                          <a:schemeClr val="tx1"/>
                        </a:solidFill>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dirty="0" smtClean="0">
                          <a:solidFill>
                            <a:schemeClr val="tx1"/>
                          </a:solidFill>
                          <a:latin typeface="+mn-ea"/>
                          <a:ea typeface="+mn-ea"/>
                        </a:rPr>
                        <a:t>２０枚</a:t>
                      </a:r>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solidFill>
                            <a:schemeClr val="tx1"/>
                          </a:solidFill>
                          <a:latin typeface="+mn-ea"/>
                          <a:ea typeface="+mn-ea"/>
                        </a:rPr>
                        <a:t>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dirty="0" smtClean="0">
                          <a:solidFill>
                            <a:schemeClr val="tx1"/>
                          </a:solidFill>
                          <a:latin typeface="+mn-ea"/>
                          <a:ea typeface="+mn-ea"/>
                        </a:rPr>
                        <a:t>７丁</a:t>
                      </a:r>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spc="100" dirty="0" smtClean="0">
                          <a:solidFill>
                            <a:schemeClr val="tx1"/>
                          </a:solidFill>
                          <a:latin typeface="+mn-ea"/>
                          <a:ea typeface="+mn-ea"/>
                          <a:cs typeface="Times New Roman" panose="02020603050405020304" pitchFamily="18" charset="0"/>
                        </a:rPr>
                        <a:t>スコップ</a:t>
                      </a:r>
                      <a:endParaRPr lang="en-US" altLang="ja-JP" sz="2000" spc="100" dirty="0" smtClean="0">
                        <a:solidFill>
                          <a:schemeClr val="tx1"/>
                        </a:solidFill>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dirty="0" smtClean="0">
                          <a:solidFill>
                            <a:schemeClr val="tx1"/>
                          </a:solidFill>
                          <a:latin typeface="+mn-ea"/>
                          <a:ea typeface="+mn-ea"/>
                        </a:rPr>
                        <a:t>２０丁</a:t>
                      </a:r>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solidFill>
                            <a:schemeClr val="tx1"/>
                          </a:solidFill>
                          <a:latin typeface="+mn-ea"/>
                          <a:ea typeface="+mn-ea"/>
                        </a:rPr>
                        <a:t>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dirty="0" smtClean="0">
                          <a:solidFill>
                            <a:schemeClr val="tx1"/>
                          </a:solidFill>
                          <a:latin typeface="+mn-ea"/>
                          <a:ea typeface="+mn-ea"/>
                        </a:rPr>
                        <a:t>３丁</a:t>
                      </a:r>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ja-JP" altLang="en-US" sz="2000" spc="100" dirty="0" smtClean="0">
                          <a:solidFill>
                            <a:schemeClr val="tx1"/>
                          </a:solidFill>
                          <a:latin typeface="+mn-ea"/>
                          <a:ea typeface="+mn-ea"/>
                          <a:cs typeface="Times New Roman" panose="02020603050405020304" pitchFamily="18" charset="0"/>
                        </a:rPr>
                        <a:t>掛矢</a:t>
                      </a:r>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dirty="0" smtClean="0">
                          <a:solidFill>
                            <a:schemeClr val="tx1"/>
                          </a:solidFill>
                          <a:latin typeface="+mn-ea"/>
                          <a:ea typeface="+mn-ea"/>
                        </a:rPr>
                        <a:t>８丁</a:t>
                      </a:r>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solidFill>
                            <a:schemeClr val="tx1"/>
                          </a:solidFill>
                          <a:latin typeface="+mn-ea"/>
                          <a:ea typeface="+mn-ea"/>
                        </a:rPr>
                        <a:t>しの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dirty="0" smtClean="0">
                          <a:solidFill>
                            <a:schemeClr val="tx1"/>
                          </a:solidFill>
                          <a:latin typeface="+mn-ea"/>
                          <a:ea typeface="+mn-ea"/>
                        </a:rPr>
                        <a:t>２丁</a:t>
                      </a:r>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spc="100" dirty="0" smtClean="0">
                          <a:solidFill>
                            <a:schemeClr val="tx1"/>
                          </a:solidFill>
                          <a:latin typeface="+mn-ea"/>
                          <a:ea typeface="+mn-ea"/>
                          <a:cs typeface="Times New Roman" panose="02020603050405020304" pitchFamily="18" charset="0"/>
                        </a:rPr>
                        <a:t>ハンマー</a:t>
                      </a:r>
                      <a:endParaRPr lang="en-US" altLang="ja-JP" sz="2000" spc="100" dirty="0" smtClean="0">
                        <a:solidFill>
                          <a:schemeClr val="tx1"/>
                        </a:solidFill>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dirty="0" smtClean="0">
                          <a:solidFill>
                            <a:schemeClr val="tx1"/>
                          </a:solidFill>
                          <a:latin typeface="+mn-ea"/>
                          <a:ea typeface="+mn-ea"/>
                        </a:rPr>
                        <a:t>２丁</a:t>
                      </a:r>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solidFill>
                            <a:schemeClr val="tx1"/>
                          </a:solidFill>
                          <a:latin typeface="+mn-ea"/>
                          <a:ea typeface="+mn-ea"/>
                        </a:rPr>
                        <a:t>カッター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dirty="0" smtClean="0">
                          <a:solidFill>
                            <a:schemeClr val="tx1"/>
                          </a:solidFill>
                          <a:latin typeface="+mn-ea"/>
                          <a:ea typeface="+mn-ea"/>
                        </a:rPr>
                        <a:t>１丁</a:t>
                      </a:r>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spc="100" dirty="0" smtClean="0">
                          <a:solidFill>
                            <a:schemeClr val="tx1"/>
                          </a:solidFill>
                          <a:latin typeface="+mn-ea"/>
                          <a:ea typeface="+mn-ea"/>
                          <a:cs typeface="Times New Roman" panose="02020603050405020304" pitchFamily="18" charset="0"/>
                        </a:rPr>
                        <a:t>ツルハシ</a:t>
                      </a:r>
                      <a:endParaRPr lang="en-US" altLang="ja-JP" sz="2000" spc="100" dirty="0" smtClean="0">
                        <a:solidFill>
                          <a:schemeClr val="tx1"/>
                        </a:solidFill>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2000" dirty="0" smtClean="0">
                          <a:solidFill>
                            <a:schemeClr val="tx1"/>
                          </a:solidFill>
                          <a:latin typeface="+mn-ea"/>
                          <a:ea typeface="+mn-ea"/>
                        </a:rPr>
                        <a:t>３丁</a:t>
                      </a:r>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0" spc="100" dirty="0" smtClean="0">
                        <a:solidFill>
                          <a:schemeClr val="tx1"/>
                        </a:solidFill>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20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282900" y="2209800"/>
            <a:ext cx="3639320" cy="2170822"/>
          </a:xfrm>
          <a:prstGeom prst="rect">
            <a:avLst/>
          </a:prstGeom>
        </p:spPr>
      </p:pic>
    </p:spTree>
    <p:extLst>
      <p:ext uri="{BB962C8B-B14F-4D97-AF65-F5344CB8AC3E}">
        <p14:creationId xmlns:p14="http://schemas.microsoft.com/office/powerpoint/2010/main" val="94365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12192000" cy="682580"/>
          </a:xfrm>
          <a:solidFill>
            <a:schemeClr val="accent1"/>
          </a:solidFill>
        </p:spPr>
        <p:txBody>
          <a:bodyPr>
            <a:normAutofit/>
          </a:bodyPr>
          <a:lstStyle/>
          <a:p>
            <a:r>
              <a:rPr kumimoji="1" lang="ja-JP" altLang="en-US" sz="3600" dirty="0" smtClean="0"/>
              <a:t>新穂地域における水防体制</a:t>
            </a:r>
            <a:r>
              <a:rPr lang="ja-JP" altLang="ja-JP" sz="3600" dirty="0" smtClean="0"/>
              <a:t>と</a:t>
            </a:r>
            <a:r>
              <a:rPr lang="ja-JP" altLang="ja-JP" sz="3600" dirty="0"/>
              <a:t>情報の提供</a:t>
            </a:r>
            <a:endParaRPr kumimoji="1" lang="ja-JP" altLang="en-US" sz="3600" dirty="0"/>
          </a:p>
        </p:txBody>
      </p:sp>
      <p:sp>
        <p:nvSpPr>
          <p:cNvPr id="3" name="サブタイトル 2"/>
          <p:cNvSpPr>
            <a:spLocks noGrp="1"/>
          </p:cNvSpPr>
          <p:nvPr>
            <p:ph type="subTitle" idx="1"/>
          </p:nvPr>
        </p:nvSpPr>
        <p:spPr>
          <a:xfrm>
            <a:off x="149902" y="798876"/>
            <a:ext cx="11827239" cy="6059124"/>
          </a:xfrm>
        </p:spPr>
        <p:txBody>
          <a:bodyPr>
            <a:normAutofit/>
          </a:bodyPr>
          <a:lstStyle/>
          <a:p>
            <a:pPr algn="l"/>
            <a:r>
              <a:rPr lang="ja-JP" altLang="en-US" sz="3200" b="1" dirty="0">
                <a:latin typeface="+mn-ea"/>
              </a:rPr>
              <a:t>３</a:t>
            </a:r>
            <a:r>
              <a:rPr lang="ja-JP" altLang="en-US" sz="3200" b="1" dirty="0" smtClean="0">
                <a:latin typeface="+mn-ea"/>
              </a:rPr>
              <a:t>．新穂地域における水防体制</a:t>
            </a:r>
            <a:endParaRPr lang="en-US" altLang="ja-JP" sz="3200" b="1" dirty="0" smtClean="0">
              <a:latin typeface="+mn-ea"/>
            </a:endParaRPr>
          </a:p>
          <a:p>
            <a:pPr algn="l"/>
            <a:r>
              <a:rPr lang="en-US" altLang="ja-JP" sz="2800" b="1" dirty="0" smtClean="0">
                <a:latin typeface="+mn-ea"/>
              </a:rPr>
              <a:t>(</a:t>
            </a:r>
            <a:r>
              <a:rPr lang="ja-JP" altLang="en-US" sz="2800" b="1" dirty="0" smtClean="0">
                <a:latin typeface="+mn-ea"/>
              </a:rPr>
              <a:t>３</a:t>
            </a:r>
            <a:r>
              <a:rPr lang="en-US" altLang="ja-JP" sz="2800" b="1" dirty="0" smtClean="0">
                <a:latin typeface="+mn-ea"/>
              </a:rPr>
              <a:t>)</a:t>
            </a:r>
            <a:r>
              <a:rPr lang="ja-JP" altLang="en-US" sz="2800" b="1" dirty="0" smtClean="0">
                <a:latin typeface="+mn-ea"/>
              </a:rPr>
              <a:t>　重要水防箇所</a:t>
            </a:r>
            <a:endParaRPr lang="en-US" altLang="ja-JP" sz="2800" b="1" dirty="0" smtClean="0">
              <a:latin typeface="+mn-ea"/>
            </a:endParaRPr>
          </a:p>
          <a:p>
            <a:pPr algn="l"/>
            <a:endParaRPr lang="en-US" altLang="ja-JP" sz="3200" b="1" dirty="0" smtClean="0">
              <a:latin typeface="+mn-ea"/>
            </a:endParaRPr>
          </a:p>
          <a:p>
            <a:pPr algn="l"/>
            <a:endParaRPr lang="en-US" altLang="ja-JP" sz="3200" b="1" dirty="0" smtClean="0">
              <a:latin typeface="+mn-ea"/>
            </a:endParaRPr>
          </a:p>
        </p:txBody>
      </p:sp>
      <p:pic>
        <p:nvPicPr>
          <p:cNvPr id="4" name="Picture 2" descr="symbol_yokologo_yok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2365" y="61091"/>
            <a:ext cx="1604776" cy="56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554" y="1898226"/>
            <a:ext cx="9437346" cy="4959774"/>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10195881" y="1898226"/>
            <a:ext cx="2110154" cy="923330"/>
          </a:xfrm>
          <a:prstGeom prst="rect">
            <a:avLst/>
          </a:prstGeom>
        </p:spPr>
        <p:txBody>
          <a:bodyPr wrap="square">
            <a:spAutoFit/>
          </a:bodyPr>
          <a:lstStyle/>
          <a:p>
            <a:r>
              <a:rPr lang="en-US" altLang="ja-JP" sz="1200" kern="100" dirty="0" smtClean="0">
                <a:effectLst/>
                <a:latin typeface="+mn-ea"/>
                <a:cs typeface="Times New Roman" panose="02020603050405020304" pitchFamily="18" charset="0"/>
              </a:rPr>
              <a:t>※</a:t>
            </a:r>
            <a:r>
              <a:rPr lang="ja-JP" altLang="en-US" sz="1200" kern="100" dirty="0" smtClean="0">
                <a:effectLst/>
                <a:latin typeface="+mn-ea"/>
                <a:cs typeface="Times New Roman" panose="02020603050405020304" pitchFamily="18" charset="0"/>
              </a:rPr>
              <a:t>　重要度</a:t>
            </a:r>
            <a:endParaRPr lang="en-US" altLang="ja-JP" sz="1200" kern="100" dirty="0" smtClean="0">
              <a:effectLst/>
              <a:latin typeface="+mn-ea"/>
              <a:cs typeface="Times New Roman" panose="02020603050405020304" pitchFamily="18" charset="0"/>
            </a:endParaRPr>
          </a:p>
          <a:p>
            <a:r>
              <a:rPr lang="ja-JP" altLang="en-US" sz="1200" kern="100" dirty="0" smtClean="0">
                <a:effectLst/>
                <a:latin typeface="+mn-ea"/>
                <a:cs typeface="Times New Roman" panose="02020603050405020304" pitchFamily="18" charset="0"/>
              </a:rPr>
              <a:t>◯　重要区間</a:t>
            </a:r>
            <a:endParaRPr lang="en-US" altLang="ja-JP" sz="1200" kern="100" dirty="0" smtClean="0">
              <a:effectLst/>
              <a:latin typeface="+mn-ea"/>
              <a:cs typeface="Times New Roman" panose="02020603050405020304" pitchFamily="18" charset="0"/>
            </a:endParaRPr>
          </a:p>
          <a:p>
            <a:r>
              <a:rPr lang="ja-JP" altLang="en-US" sz="600" kern="100" dirty="0" smtClean="0">
                <a:latin typeface="+mn-ea"/>
                <a:cs typeface="Times New Roman" panose="02020603050405020304" pitchFamily="18" charset="0"/>
              </a:rPr>
              <a:t>　</a:t>
            </a:r>
            <a:r>
              <a:rPr lang="en-US" altLang="ja-JP" sz="600" kern="100" dirty="0" smtClean="0">
                <a:latin typeface="+mn-ea"/>
                <a:cs typeface="Times New Roman" panose="02020603050405020304" pitchFamily="18" charset="0"/>
              </a:rPr>
              <a:t>※</a:t>
            </a:r>
            <a:r>
              <a:rPr lang="ja-JP" altLang="en-US" sz="600" kern="100" dirty="0" smtClean="0">
                <a:latin typeface="+mn-ea"/>
                <a:cs typeface="Times New Roman" panose="02020603050405020304" pitchFamily="18" charset="0"/>
              </a:rPr>
              <a:t>　Ａ区間で特に水防時に重点的に巡視すべき区間</a:t>
            </a:r>
            <a:endParaRPr lang="en-US" altLang="ja-JP" sz="600" kern="100" dirty="0" smtClean="0">
              <a:effectLst/>
              <a:latin typeface="+mn-ea"/>
              <a:cs typeface="Times New Roman" panose="02020603050405020304" pitchFamily="18" charset="0"/>
            </a:endParaRPr>
          </a:p>
          <a:p>
            <a:r>
              <a:rPr lang="ja-JP" altLang="en-US" sz="1200" kern="100" dirty="0" smtClean="0">
                <a:effectLst/>
                <a:latin typeface="+mn-ea"/>
                <a:cs typeface="Times New Roman" panose="02020603050405020304" pitchFamily="18" charset="0"/>
              </a:rPr>
              <a:t>◯　</a:t>
            </a:r>
            <a:r>
              <a:rPr lang="ja-JP" altLang="ja-JP" sz="1200" kern="100" dirty="0" smtClean="0">
                <a:effectLst/>
                <a:latin typeface="+mn-ea"/>
                <a:cs typeface="Times New Roman" panose="02020603050405020304" pitchFamily="18" charset="0"/>
              </a:rPr>
              <a:t>Ａ 水防上最も重要な区間</a:t>
            </a:r>
            <a:endParaRPr lang="en-US" altLang="ja-JP" sz="1200" kern="100" dirty="0" smtClean="0">
              <a:effectLst/>
              <a:latin typeface="+mn-ea"/>
              <a:cs typeface="Times New Roman" panose="02020603050405020304" pitchFamily="18" charset="0"/>
            </a:endParaRPr>
          </a:p>
          <a:p>
            <a:r>
              <a:rPr lang="ja-JP" altLang="en-US" sz="1200" kern="100" dirty="0" smtClean="0">
                <a:latin typeface="+mn-ea"/>
                <a:cs typeface="Times New Roman" panose="02020603050405020304" pitchFamily="18" charset="0"/>
              </a:rPr>
              <a:t>◯　</a:t>
            </a:r>
            <a:r>
              <a:rPr lang="ja-JP" altLang="ja-JP" sz="1200" dirty="0" smtClean="0">
                <a:latin typeface="+mn-ea"/>
              </a:rPr>
              <a:t>Ｂ 水防上重要な区間</a:t>
            </a:r>
            <a:endParaRPr lang="en-US" altLang="ja-JP" sz="1200" kern="100" dirty="0" smtClean="0">
              <a:effectLst/>
              <a:latin typeface="+mn-ea"/>
              <a:cs typeface="Times New Roman" panose="02020603050405020304" pitchFamily="18" charset="0"/>
            </a:endParaRPr>
          </a:p>
        </p:txBody>
      </p:sp>
    </p:spTree>
    <p:extLst>
      <p:ext uri="{BB962C8B-B14F-4D97-AF65-F5344CB8AC3E}">
        <p14:creationId xmlns:p14="http://schemas.microsoft.com/office/powerpoint/2010/main" val="1763394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12192000" cy="682580"/>
          </a:xfrm>
          <a:solidFill>
            <a:schemeClr val="accent1"/>
          </a:solidFill>
        </p:spPr>
        <p:txBody>
          <a:bodyPr>
            <a:normAutofit/>
          </a:bodyPr>
          <a:lstStyle/>
          <a:p>
            <a:r>
              <a:rPr kumimoji="1" lang="ja-JP" altLang="en-US" sz="3600" dirty="0" smtClean="0"/>
              <a:t>新穂地域における水防体制</a:t>
            </a:r>
            <a:r>
              <a:rPr lang="ja-JP" altLang="ja-JP" sz="3600" dirty="0" smtClean="0"/>
              <a:t>と</a:t>
            </a:r>
            <a:r>
              <a:rPr lang="ja-JP" altLang="ja-JP" sz="3600" dirty="0"/>
              <a:t>情報の提供</a:t>
            </a:r>
            <a:endParaRPr kumimoji="1" lang="ja-JP" altLang="en-US" sz="3600" dirty="0"/>
          </a:p>
        </p:txBody>
      </p:sp>
      <p:sp>
        <p:nvSpPr>
          <p:cNvPr id="3" name="サブタイトル 2"/>
          <p:cNvSpPr>
            <a:spLocks noGrp="1"/>
          </p:cNvSpPr>
          <p:nvPr>
            <p:ph type="subTitle" idx="1"/>
          </p:nvPr>
        </p:nvSpPr>
        <p:spPr>
          <a:xfrm>
            <a:off x="149902" y="798876"/>
            <a:ext cx="11827239" cy="6059124"/>
          </a:xfrm>
        </p:spPr>
        <p:txBody>
          <a:bodyPr>
            <a:normAutofit/>
          </a:bodyPr>
          <a:lstStyle/>
          <a:p>
            <a:pPr algn="l"/>
            <a:r>
              <a:rPr lang="ja-JP" altLang="en-US" sz="3200" b="1" dirty="0" smtClean="0">
                <a:latin typeface="+mn-ea"/>
              </a:rPr>
              <a:t>４．情報の提供</a:t>
            </a:r>
            <a:endParaRPr lang="en-US" altLang="ja-JP" sz="3200" b="1" dirty="0" smtClean="0">
              <a:latin typeface="+mn-ea"/>
            </a:endParaRPr>
          </a:p>
          <a:p>
            <a:pPr algn="l"/>
            <a:r>
              <a:rPr lang="en-US" altLang="ja-JP" sz="2800" b="1" dirty="0" smtClean="0">
                <a:latin typeface="+mn-ea"/>
              </a:rPr>
              <a:t>(1)</a:t>
            </a:r>
            <a:r>
              <a:rPr lang="ja-JP" altLang="en-US" sz="2800" b="1" dirty="0" smtClean="0">
                <a:latin typeface="+mn-ea"/>
              </a:rPr>
              <a:t>　雨量・水位・ダム情報等の提供</a:t>
            </a:r>
            <a:endParaRPr lang="en-US" altLang="ja-JP" sz="2800" b="1" dirty="0" smtClean="0">
              <a:latin typeface="+mn-ea"/>
            </a:endParaRPr>
          </a:p>
          <a:p>
            <a:pPr algn="l"/>
            <a:endParaRPr lang="en-US" altLang="ja-JP" sz="3200" b="1" dirty="0" smtClean="0">
              <a:latin typeface="+mn-ea"/>
            </a:endParaRPr>
          </a:p>
        </p:txBody>
      </p:sp>
      <p:pic>
        <p:nvPicPr>
          <p:cNvPr id="4" name="Picture 2" descr="symbol_yokologo_yok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2365" y="61091"/>
            <a:ext cx="1604776" cy="56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7378595" y="2040925"/>
            <a:ext cx="4813405" cy="4093428"/>
          </a:xfrm>
          <a:prstGeom prst="rect">
            <a:avLst/>
          </a:prstGeom>
        </p:spPr>
        <p:txBody>
          <a:bodyPr wrap="square">
            <a:spAutoFit/>
          </a:bodyPr>
          <a:lstStyle/>
          <a:p>
            <a:pPr algn="just">
              <a:spcAft>
                <a:spcPts val="0"/>
              </a:spcAft>
              <a:tabLst>
                <a:tab pos="5715000" algn="r"/>
              </a:tabLst>
            </a:pPr>
            <a:r>
              <a:rPr lang="ja-JP" altLang="en-US" sz="2400" spc="100" dirty="0" smtClean="0">
                <a:solidFill>
                  <a:srgbClr val="000000"/>
                </a:solidFill>
                <a:latin typeface="+mn-ea"/>
                <a:cs typeface="Times New Roman" panose="02020603050405020304" pitchFamily="18" charset="0"/>
              </a:rPr>
              <a:t>◯　雨量（時間・累計）</a:t>
            </a:r>
            <a:endParaRPr lang="en-US" altLang="ja-JP" sz="2000" spc="100" dirty="0" smtClean="0">
              <a:solidFill>
                <a:srgbClr val="000000"/>
              </a:solidFill>
              <a:effectLst/>
              <a:latin typeface="+mn-ea"/>
              <a:cs typeface="Times New Roman" panose="02020603050405020304" pitchFamily="18" charset="0"/>
            </a:endParaRPr>
          </a:p>
          <a:p>
            <a:pPr algn="just">
              <a:spcAft>
                <a:spcPts val="0"/>
              </a:spcAft>
              <a:tabLst>
                <a:tab pos="5715000" algn="r"/>
              </a:tabLst>
            </a:pPr>
            <a:r>
              <a:rPr lang="ja-JP" altLang="en-US" sz="2000" spc="100" dirty="0">
                <a:solidFill>
                  <a:srgbClr val="000000"/>
                </a:solidFill>
                <a:latin typeface="+mn-ea"/>
                <a:cs typeface="Times New Roman" panose="02020603050405020304" pitchFamily="18" charset="0"/>
              </a:rPr>
              <a:t>　</a:t>
            </a:r>
            <a:r>
              <a:rPr lang="ja-JP" altLang="en-US" sz="2000" spc="100" dirty="0" smtClean="0">
                <a:solidFill>
                  <a:srgbClr val="000000"/>
                </a:solidFill>
                <a:latin typeface="+mn-ea"/>
                <a:cs typeface="Times New Roman" panose="02020603050405020304" pitchFamily="18" charset="0"/>
              </a:rPr>
              <a:t>・　大野川ダム</a:t>
            </a:r>
            <a:endParaRPr lang="en-US" altLang="ja-JP" sz="2000" spc="100" dirty="0" smtClean="0">
              <a:solidFill>
                <a:srgbClr val="000000"/>
              </a:solidFill>
              <a:latin typeface="+mn-ea"/>
              <a:cs typeface="Times New Roman" panose="02020603050405020304" pitchFamily="18" charset="0"/>
            </a:endParaRPr>
          </a:p>
          <a:p>
            <a:pPr algn="just">
              <a:spcAft>
                <a:spcPts val="0"/>
              </a:spcAft>
              <a:tabLst>
                <a:tab pos="5715000" algn="r"/>
              </a:tabLst>
            </a:pPr>
            <a:r>
              <a:rPr lang="ja-JP" altLang="en-US" sz="2000" spc="100" dirty="0">
                <a:solidFill>
                  <a:srgbClr val="000000"/>
                </a:solidFill>
                <a:effectLst/>
                <a:latin typeface="+mn-ea"/>
                <a:cs typeface="Times New Roman" panose="02020603050405020304" pitchFamily="18" charset="0"/>
              </a:rPr>
              <a:t>　</a:t>
            </a:r>
            <a:r>
              <a:rPr lang="ja-JP" altLang="en-US" sz="2000" spc="100" dirty="0" smtClean="0">
                <a:solidFill>
                  <a:srgbClr val="000000"/>
                </a:solidFill>
                <a:effectLst/>
                <a:latin typeface="+mn-ea"/>
                <a:cs typeface="Times New Roman" panose="02020603050405020304" pitchFamily="18" charset="0"/>
              </a:rPr>
              <a:t>・　大野</a:t>
            </a:r>
            <a:endParaRPr lang="en-US" altLang="ja-JP" sz="2000" spc="100" dirty="0" smtClean="0">
              <a:solidFill>
                <a:srgbClr val="000000"/>
              </a:solidFill>
              <a:effectLst/>
              <a:latin typeface="+mn-ea"/>
              <a:cs typeface="Times New Roman" panose="02020603050405020304" pitchFamily="18" charset="0"/>
            </a:endParaRPr>
          </a:p>
          <a:p>
            <a:pPr algn="just">
              <a:spcAft>
                <a:spcPts val="0"/>
              </a:spcAft>
              <a:tabLst>
                <a:tab pos="5715000" algn="r"/>
              </a:tabLst>
            </a:pPr>
            <a:r>
              <a:rPr lang="ja-JP" altLang="en-US" sz="2000" spc="100" dirty="0">
                <a:solidFill>
                  <a:srgbClr val="000000"/>
                </a:solidFill>
                <a:latin typeface="+mn-ea"/>
                <a:cs typeface="Times New Roman" panose="02020603050405020304" pitchFamily="18" charset="0"/>
              </a:rPr>
              <a:t>　</a:t>
            </a:r>
            <a:r>
              <a:rPr lang="ja-JP" altLang="en-US" sz="2000" spc="100" dirty="0" smtClean="0">
                <a:solidFill>
                  <a:srgbClr val="000000"/>
                </a:solidFill>
                <a:latin typeface="+mn-ea"/>
                <a:cs typeface="Times New Roman" panose="02020603050405020304" pitchFamily="18" charset="0"/>
              </a:rPr>
              <a:t>・　生椿</a:t>
            </a:r>
            <a:endParaRPr lang="en-US" altLang="ja-JP" sz="2000" spc="100" dirty="0" smtClean="0">
              <a:solidFill>
                <a:srgbClr val="000000"/>
              </a:solidFill>
              <a:latin typeface="+mn-ea"/>
              <a:cs typeface="Times New Roman" panose="02020603050405020304" pitchFamily="18" charset="0"/>
            </a:endParaRPr>
          </a:p>
          <a:p>
            <a:pPr algn="just">
              <a:spcAft>
                <a:spcPts val="0"/>
              </a:spcAft>
              <a:tabLst>
                <a:tab pos="5715000" algn="r"/>
              </a:tabLst>
            </a:pPr>
            <a:r>
              <a:rPr lang="ja-JP" altLang="en-US" sz="2400" spc="100" dirty="0" smtClean="0">
                <a:solidFill>
                  <a:srgbClr val="000000"/>
                </a:solidFill>
                <a:effectLst/>
                <a:latin typeface="+mn-ea"/>
                <a:cs typeface="Times New Roman" panose="02020603050405020304" pitchFamily="18" charset="0"/>
              </a:rPr>
              <a:t>◯　水位（水位）</a:t>
            </a:r>
            <a:endParaRPr lang="en-US" altLang="ja-JP" sz="2400" spc="100" dirty="0" smtClean="0">
              <a:solidFill>
                <a:srgbClr val="000000"/>
              </a:solidFill>
              <a:effectLst/>
              <a:latin typeface="+mn-ea"/>
              <a:cs typeface="Times New Roman" panose="02020603050405020304" pitchFamily="18" charset="0"/>
            </a:endParaRPr>
          </a:p>
          <a:p>
            <a:pPr algn="just">
              <a:spcAft>
                <a:spcPts val="0"/>
              </a:spcAft>
              <a:tabLst>
                <a:tab pos="5715000" algn="r"/>
              </a:tabLst>
            </a:pPr>
            <a:r>
              <a:rPr lang="ja-JP" altLang="en-US" sz="2000" spc="100" dirty="0">
                <a:solidFill>
                  <a:srgbClr val="000000"/>
                </a:solidFill>
                <a:latin typeface="+mn-ea"/>
                <a:cs typeface="Times New Roman" panose="02020603050405020304" pitchFamily="18" charset="0"/>
              </a:rPr>
              <a:t>　</a:t>
            </a:r>
            <a:r>
              <a:rPr lang="ja-JP" altLang="en-US" sz="2000" spc="100" dirty="0" smtClean="0">
                <a:solidFill>
                  <a:srgbClr val="000000"/>
                </a:solidFill>
                <a:latin typeface="+mn-ea"/>
                <a:cs typeface="Times New Roman" panose="02020603050405020304" pitchFamily="18" charset="0"/>
              </a:rPr>
              <a:t>・　皆川（大野川）</a:t>
            </a:r>
            <a:endParaRPr lang="en-US" altLang="ja-JP" sz="2000" spc="100" dirty="0" smtClean="0">
              <a:solidFill>
                <a:srgbClr val="000000"/>
              </a:solidFill>
              <a:latin typeface="+mn-ea"/>
              <a:cs typeface="Times New Roman" panose="02020603050405020304" pitchFamily="18" charset="0"/>
            </a:endParaRPr>
          </a:p>
          <a:p>
            <a:pPr algn="just">
              <a:spcAft>
                <a:spcPts val="0"/>
              </a:spcAft>
              <a:tabLst>
                <a:tab pos="5715000" algn="r"/>
              </a:tabLst>
            </a:pPr>
            <a:r>
              <a:rPr lang="ja-JP" altLang="en-US" sz="2000" spc="100" dirty="0">
                <a:solidFill>
                  <a:srgbClr val="000000"/>
                </a:solidFill>
                <a:effectLst/>
                <a:latin typeface="+mn-ea"/>
                <a:cs typeface="Times New Roman" panose="02020603050405020304" pitchFamily="18" charset="0"/>
              </a:rPr>
              <a:t>　</a:t>
            </a:r>
            <a:r>
              <a:rPr lang="ja-JP" altLang="en-US" sz="2000" spc="100" dirty="0" smtClean="0">
                <a:solidFill>
                  <a:srgbClr val="000000"/>
                </a:solidFill>
                <a:effectLst/>
                <a:latin typeface="+mn-ea"/>
                <a:cs typeface="Times New Roman" panose="02020603050405020304" pitchFamily="18" charset="0"/>
              </a:rPr>
              <a:t>・　白原（大野川）</a:t>
            </a:r>
            <a:endParaRPr lang="en-US" altLang="ja-JP" sz="2000" spc="100" dirty="0" smtClean="0">
              <a:solidFill>
                <a:srgbClr val="000000"/>
              </a:solidFill>
              <a:effectLst/>
              <a:latin typeface="+mn-ea"/>
              <a:cs typeface="Times New Roman" panose="02020603050405020304" pitchFamily="18" charset="0"/>
            </a:endParaRPr>
          </a:p>
          <a:p>
            <a:pPr algn="just">
              <a:spcAft>
                <a:spcPts val="0"/>
              </a:spcAft>
              <a:tabLst>
                <a:tab pos="5715000" algn="r"/>
              </a:tabLst>
            </a:pPr>
            <a:r>
              <a:rPr lang="ja-JP" altLang="en-US" sz="2000" spc="100" dirty="0">
                <a:solidFill>
                  <a:srgbClr val="000000"/>
                </a:solidFill>
                <a:latin typeface="+mn-ea"/>
                <a:cs typeface="Times New Roman" panose="02020603050405020304" pitchFamily="18" charset="0"/>
              </a:rPr>
              <a:t>　</a:t>
            </a:r>
            <a:r>
              <a:rPr lang="ja-JP" altLang="en-US" sz="2000" spc="100" dirty="0" smtClean="0">
                <a:solidFill>
                  <a:srgbClr val="000000"/>
                </a:solidFill>
                <a:latin typeface="+mn-ea"/>
                <a:cs typeface="Times New Roman" panose="02020603050405020304" pitchFamily="18" charset="0"/>
              </a:rPr>
              <a:t>・　新穂（国府川）</a:t>
            </a:r>
            <a:endParaRPr lang="en-US" altLang="ja-JP" sz="2000" spc="100" dirty="0" smtClean="0">
              <a:solidFill>
                <a:srgbClr val="000000"/>
              </a:solidFill>
              <a:latin typeface="+mn-ea"/>
              <a:cs typeface="Times New Roman" panose="02020603050405020304" pitchFamily="18" charset="0"/>
            </a:endParaRPr>
          </a:p>
          <a:p>
            <a:pPr algn="just">
              <a:spcAft>
                <a:spcPts val="0"/>
              </a:spcAft>
              <a:tabLst>
                <a:tab pos="5715000" algn="r"/>
              </a:tabLst>
            </a:pPr>
            <a:r>
              <a:rPr lang="ja-JP" altLang="en-US" sz="2400" spc="100" dirty="0" smtClean="0">
                <a:solidFill>
                  <a:srgbClr val="000000"/>
                </a:solidFill>
                <a:effectLst/>
                <a:latin typeface="+mn-ea"/>
                <a:cs typeface="Times New Roman" panose="02020603050405020304" pitchFamily="18" charset="0"/>
              </a:rPr>
              <a:t>◯　ダム</a:t>
            </a:r>
            <a:endParaRPr lang="en-US" altLang="ja-JP" sz="2400" spc="100" dirty="0" smtClean="0">
              <a:solidFill>
                <a:srgbClr val="000000"/>
              </a:solidFill>
              <a:effectLst/>
              <a:latin typeface="+mn-ea"/>
              <a:cs typeface="Times New Roman" panose="02020603050405020304" pitchFamily="18" charset="0"/>
            </a:endParaRPr>
          </a:p>
          <a:p>
            <a:pPr algn="just">
              <a:spcAft>
                <a:spcPts val="0"/>
              </a:spcAft>
              <a:tabLst>
                <a:tab pos="5715000" algn="r"/>
              </a:tabLst>
            </a:pPr>
            <a:r>
              <a:rPr lang="ja-JP" altLang="en-US" sz="2400" spc="100" dirty="0">
                <a:solidFill>
                  <a:srgbClr val="000000"/>
                </a:solidFill>
                <a:latin typeface="+mn-ea"/>
                <a:cs typeface="Times New Roman" panose="02020603050405020304" pitchFamily="18" charset="0"/>
              </a:rPr>
              <a:t>　</a:t>
            </a:r>
            <a:r>
              <a:rPr lang="ja-JP" altLang="en-US" sz="2400" spc="100" dirty="0" smtClean="0">
                <a:solidFill>
                  <a:srgbClr val="000000"/>
                </a:solidFill>
                <a:effectLst/>
                <a:latin typeface="+mn-ea"/>
                <a:cs typeface="Times New Roman" panose="02020603050405020304" pitchFamily="18" charset="0"/>
              </a:rPr>
              <a:t>（貯水位・流入量・放流量）</a:t>
            </a:r>
            <a:endParaRPr lang="en-US" altLang="ja-JP" sz="2400" spc="100" dirty="0" smtClean="0">
              <a:solidFill>
                <a:srgbClr val="000000"/>
              </a:solidFill>
              <a:effectLst/>
              <a:latin typeface="+mn-ea"/>
              <a:cs typeface="Times New Roman" panose="02020603050405020304" pitchFamily="18" charset="0"/>
            </a:endParaRPr>
          </a:p>
          <a:p>
            <a:pPr algn="just">
              <a:spcAft>
                <a:spcPts val="0"/>
              </a:spcAft>
              <a:tabLst>
                <a:tab pos="5715000" algn="r"/>
              </a:tabLst>
            </a:pPr>
            <a:r>
              <a:rPr lang="ja-JP" altLang="en-US" sz="2000" spc="100" dirty="0">
                <a:solidFill>
                  <a:srgbClr val="000000"/>
                </a:solidFill>
                <a:latin typeface="+mn-ea"/>
                <a:cs typeface="Times New Roman" panose="02020603050405020304" pitchFamily="18" charset="0"/>
              </a:rPr>
              <a:t>　</a:t>
            </a:r>
            <a:r>
              <a:rPr lang="ja-JP" altLang="en-US" sz="2000" spc="100" dirty="0" smtClean="0">
                <a:solidFill>
                  <a:srgbClr val="000000"/>
                </a:solidFill>
                <a:latin typeface="+mn-ea"/>
                <a:cs typeface="Times New Roman" panose="02020603050405020304" pitchFamily="18" charset="0"/>
              </a:rPr>
              <a:t>・　大野川ダム</a:t>
            </a:r>
            <a:endParaRPr lang="en-US" altLang="ja-JP" sz="2000" spc="100" dirty="0" smtClean="0">
              <a:solidFill>
                <a:srgbClr val="000000"/>
              </a:solidFill>
              <a:effectLst/>
              <a:latin typeface="+mn-ea"/>
              <a:cs typeface="Times New Roman" panose="02020603050405020304" pitchFamily="18" charset="0"/>
            </a:endParaRPr>
          </a:p>
          <a:p>
            <a:pPr algn="just">
              <a:spcAft>
                <a:spcPts val="0"/>
              </a:spcAft>
              <a:tabLst>
                <a:tab pos="5715000" algn="r"/>
              </a:tabLst>
            </a:pPr>
            <a:endParaRPr lang="ja-JP" altLang="ja-JP" sz="2400" spc="100" dirty="0" smtClean="0">
              <a:solidFill>
                <a:srgbClr val="000000"/>
              </a:solidFill>
              <a:effectLst/>
              <a:latin typeface="TmsRmn"/>
              <a:ea typeface="ＭＳ 明朝" panose="02020609040205080304" pitchFamily="17" charset="-128"/>
              <a:cs typeface="Times New Roman" panose="02020603050405020304" pitchFamily="18" charset="0"/>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9435" y="1872843"/>
            <a:ext cx="6974301" cy="4429593"/>
          </a:xfrm>
          <a:prstGeom prst="rect">
            <a:avLst/>
          </a:prstGeom>
        </p:spPr>
      </p:pic>
    </p:spTree>
    <p:extLst>
      <p:ext uri="{BB962C8B-B14F-4D97-AF65-F5344CB8AC3E}">
        <p14:creationId xmlns:p14="http://schemas.microsoft.com/office/powerpoint/2010/main" val="4022257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12192000" cy="682580"/>
          </a:xfrm>
          <a:solidFill>
            <a:schemeClr val="accent1"/>
          </a:solidFill>
        </p:spPr>
        <p:txBody>
          <a:bodyPr>
            <a:normAutofit/>
          </a:bodyPr>
          <a:lstStyle/>
          <a:p>
            <a:r>
              <a:rPr kumimoji="1" lang="ja-JP" altLang="en-US" sz="3600" dirty="0" smtClean="0"/>
              <a:t>新穂地域における水防体制</a:t>
            </a:r>
            <a:r>
              <a:rPr lang="ja-JP" altLang="ja-JP" sz="3600" dirty="0" smtClean="0"/>
              <a:t>と</a:t>
            </a:r>
            <a:r>
              <a:rPr lang="ja-JP" altLang="ja-JP" sz="3600" dirty="0"/>
              <a:t>情報の提供</a:t>
            </a:r>
            <a:endParaRPr kumimoji="1" lang="ja-JP" altLang="en-US" sz="3600" dirty="0"/>
          </a:p>
        </p:txBody>
      </p:sp>
      <p:sp>
        <p:nvSpPr>
          <p:cNvPr id="3" name="サブタイトル 2"/>
          <p:cNvSpPr>
            <a:spLocks noGrp="1"/>
          </p:cNvSpPr>
          <p:nvPr>
            <p:ph type="subTitle" idx="1"/>
          </p:nvPr>
        </p:nvSpPr>
        <p:spPr>
          <a:xfrm>
            <a:off x="149902" y="798876"/>
            <a:ext cx="11827239" cy="6059124"/>
          </a:xfrm>
        </p:spPr>
        <p:txBody>
          <a:bodyPr>
            <a:normAutofit/>
          </a:bodyPr>
          <a:lstStyle/>
          <a:p>
            <a:pPr algn="l"/>
            <a:r>
              <a:rPr lang="ja-JP" altLang="en-US" sz="3200" b="1" dirty="0" smtClean="0">
                <a:latin typeface="+mn-ea"/>
              </a:rPr>
              <a:t>４．情報の提供</a:t>
            </a:r>
            <a:endParaRPr lang="en-US" altLang="ja-JP" sz="3200" b="1" dirty="0" smtClean="0">
              <a:latin typeface="+mn-ea"/>
            </a:endParaRPr>
          </a:p>
          <a:p>
            <a:pPr algn="l"/>
            <a:r>
              <a:rPr lang="en-US" altLang="ja-JP" sz="2800" b="1" dirty="0" smtClean="0">
                <a:latin typeface="+mn-ea"/>
              </a:rPr>
              <a:t>(2)</a:t>
            </a:r>
            <a:r>
              <a:rPr lang="ja-JP" altLang="en-US" sz="2800" b="1" dirty="0" smtClean="0">
                <a:latin typeface="+mn-ea"/>
              </a:rPr>
              <a:t>　水防警報情報</a:t>
            </a:r>
            <a:endParaRPr lang="en-US" altLang="ja-JP" sz="2800" b="1" dirty="0" smtClean="0">
              <a:latin typeface="+mn-ea"/>
            </a:endParaRPr>
          </a:p>
          <a:p>
            <a:pPr algn="l"/>
            <a:r>
              <a:rPr lang="ja-JP" altLang="en-US" dirty="0" smtClean="0"/>
              <a:t>　水防警報とは、河川が所定の水位に達した際に、防災機関（水防団や消防機関など）の出動の指針とするために発令されるもの</a:t>
            </a:r>
            <a:endParaRPr lang="en-US" altLang="ja-JP" dirty="0" smtClean="0"/>
          </a:p>
          <a:p>
            <a:pPr algn="l"/>
            <a:r>
              <a:rPr lang="ja-JP" altLang="en-US" dirty="0"/>
              <a:t>　</a:t>
            </a:r>
            <a:r>
              <a:rPr lang="ja-JP" altLang="en-US" dirty="0" smtClean="0"/>
              <a:t>また。氾濫危険水位を超過した場合は、報道機関等を通じ住民に周知します</a:t>
            </a:r>
            <a:endParaRPr lang="en-US" altLang="ja-JP" dirty="0" smtClean="0"/>
          </a:p>
          <a:p>
            <a:pPr algn="l"/>
            <a:r>
              <a:rPr lang="ja-JP" altLang="en-US" b="1" dirty="0" smtClean="0"/>
              <a:t>◯　水防警報を行う</a:t>
            </a:r>
            <a:r>
              <a:rPr lang="ja-JP" altLang="en-US" b="1" dirty="0"/>
              <a:t>河川並びに水防警報発表者及び水防情報</a:t>
            </a:r>
            <a:r>
              <a:rPr lang="ja-JP" altLang="en-US" b="1" dirty="0" smtClean="0"/>
              <a:t>提供者</a:t>
            </a:r>
            <a:endParaRPr lang="en-US" altLang="ja-JP" b="1" dirty="0" smtClean="0"/>
          </a:p>
          <a:p>
            <a:pPr algn="l"/>
            <a:endParaRPr lang="en-US" altLang="ja-JP" b="1" dirty="0">
              <a:latin typeface="+mn-ea"/>
            </a:endParaRPr>
          </a:p>
          <a:p>
            <a:pPr algn="l"/>
            <a:endParaRPr lang="en-US" altLang="ja-JP" b="1" dirty="0" smtClean="0">
              <a:latin typeface="+mn-ea"/>
            </a:endParaRPr>
          </a:p>
          <a:p>
            <a:pPr algn="l"/>
            <a:endParaRPr lang="en-US" altLang="ja-JP" b="1" dirty="0">
              <a:latin typeface="+mn-ea"/>
            </a:endParaRPr>
          </a:p>
          <a:p>
            <a:pPr algn="l"/>
            <a:r>
              <a:rPr lang="ja-JP" altLang="en-US" b="1" dirty="0" smtClean="0">
                <a:latin typeface="+mn-ea"/>
              </a:rPr>
              <a:t>◯　水防警報観測所　</a:t>
            </a:r>
            <a:endParaRPr lang="en-US" altLang="ja-JP" b="1" dirty="0" smtClean="0">
              <a:latin typeface="+mn-ea"/>
            </a:endParaRPr>
          </a:p>
        </p:txBody>
      </p:sp>
      <p:pic>
        <p:nvPicPr>
          <p:cNvPr id="4" name="Picture 2" descr="symbol_yokologo_yok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2365" y="61091"/>
            <a:ext cx="1604776" cy="56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表 4"/>
          <p:cNvGraphicFramePr>
            <a:graphicFrameLocks noGrp="1"/>
          </p:cNvGraphicFramePr>
          <p:nvPr>
            <p:extLst>
              <p:ext uri="{D42A27DB-BD31-4B8C-83A1-F6EECF244321}">
                <p14:modId xmlns:p14="http://schemas.microsoft.com/office/powerpoint/2010/main" val="28387648"/>
              </p:ext>
            </p:extLst>
          </p:nvPr>
        </p:nvGraphicFramePr>
        <p:xfrm>
          <a:off x="1103574" y="3557210"/>
          <a:ext cx="10733929" cy="1126917"/>
        </p:xfrm>
        <a:graphic>
          <a:graphicData uri="http://schemas.openxmlformats.org/drawingml/2006/table">
            <a:tbl>
              <a:tblPr firstRow="1" bandRow="1">
                <a:tableStyleId>{5C22544A-7EE6-4342-B048-85BDC9FD1C3A}</a:tableStyleId>
              </a:tblPr>
              <a:tblGrid>
                <a:gridCol w="1532178"/>
                <a:gridCol w="6868729"/>
                <a:gridCol w="2333022"/>
              </a:tblGrid>
              <a:tr h="225472">
                <a:tc>
                  <a:txBody>
                    <a:bodyPr/>
                    <a:lstStyle/>
                    <a:p>
                      <a:r>
                        <a:rPr kumimoji="1" lang="ja-JP" altLang="en-US" sz="1800" b="0" i="0" u="none" strike="noStrike" kern="1200" baseline="0" dirty="0" smtClean="0">
                          <a:solidFill>
                            <a:schemeClr val="tx1"/>
                          </a:solidFill>
                          <a:latin typeface="+mn-ea"/>
                          <a:ea typeface="+mn-ea"/>
                          <a:cs typeface="+mn-cs"/>
                        </a:rPr>
                        <a:t>河 川 名</a:t>
                      </a:r>
                      <a:endParaRPr kumimoji="1" lang="ja-JP" altLang="en-US"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0" i="0" u="none" strike="noStrike" kern="1200" baseline="0" dirty="0" smtClean="0">
                          <a:solidFill>
                            <a:schemeClr val="tx1"/>
                          </a:solidFill>
                          <a:latin typeface="+mn-ea"/>
                          <a:ea typeface="+mn-ea"/>
                          <a:cs typeface="+mn-cs"/>
                        </a:rPr>
                        <a:t>区 域</a:t>
                      </a:r>
                      <a:endParaRPr kumimoji="1" lang="ja-JP" altLang="en-US"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0" i="0" u="none" strike="noStrike" kern="1200" baseline="0" dirty="0" smtClean="0">
                          <a:solidFill>
                            <a:schemeClr val="tx1"/>
                          </a:solidFill>
                          <a:latin typeface="+mn-ea"/>
                          <a:ea typeface="+mn-ea"/>
                          <a:cs typeface="+mn-cs"/>
                        </a:rPr>
                        <a:t>発表者</a:t>
                      </a:r>
                      <a:endParaRPr kumimoji="1" lang="ja-JP" altLang="en-US"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1157">
                <a:tc>
                  <a:txBody>
                    <a:bodyPr/>
                    <a:lstStyle/>
                    <a:p>
                      <a:r>
                        <a:rPr kumimoji="1" lang="ja-JP" altLang="en-US" sz="1800" b="0" i="0" u="none" strike="noStrike" kern="1200" baseline="0" dirty="0" smtClean="0">
                          <a:solidFill>
                            <a:schemeClr val="dk1"/>
                          </a:solidFill>
                          <a:latin typeface="+mn-ea"/>
                          <a:ea typeface="+mn-ea"/>
                          <a:cs typeface="+mn-cs"/>
                        </a:rPr>
                        <a:t>国府川</a:t>
                      </a:r>
                      <a:endParaRPr kumimoji="1" lang="ja-JP" altLang="en-US"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zh-TW" altLang="en-US" sz="18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左岸 佐渡市新穂長畝（島）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baseline="0" dirty="0" smtClean="0">
                          <a:solidFill>
                            <a:schemeClr val="dk1"/>
                          </a:solidFill>
                          <a:latin typeface="+mn-ea"/>
                          <a:ea typeface="+mn-ea"/>
                          <a:cs typeface="+mn-cs"/>
                        </a:rPr>
                        <a:t>右岸 佐渡市大和　　　　　　　から　地持院川合流点から海まで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0" i="0" u="none" strike="noStrike" kern="1200" baseline="0" dirty="0" smtClean="0">
                          <a:solidFill>
                            <a:schemeClr val="dk1"/>
                          </a:solidFill>
                          <a:latin typeface="+mn-lt"/>
                          <a:ea typeface="+mn-ea"/>
                          <a:cs typeface="+mn-cs"/>
                        </a:rPr>
                        <a:t>佐渡地域振興局長</a:t>
                      </a:r>
                      <a:endParaRPr kumimoji="1" lang="ja-JP" altLang="en-US"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737781837"/>
              </p:ext>
            </p:extLst>
          </p:nvPr>
        </p:nvGraphicFramePr>
        <p:xfrm>
          <a:off x="1103573" y="5421427"/>
          <a:ext cx="10733930" cy="1010920"/>
        </p:xfrm>
        <a:graphic>
          <a:graphicData uri="http://schemas.openxmlformats.org/drawingml/2006/table">
            <a:tbl>
              <a:tblPr firstRow="1" bandRow="1">
                <a:tableStyleId>{5C22544A-7EE6-4342-B048-85BDC9FD1C3A}</a:tableStyleId>
              </a:tblPr>
              <a:tblGrid>
                <a:gridCol w="1281817"/>
                <a:gridCol w="1401418"/>
                <a:gridCol w="1759226"/>
                <a:gridCol w="1321904"/>
                <a:gridCol w="1172818"/>
                <a:gridCol w="1302026"/>
                <a:gridCol w="1311965"/>
                <a:gridCol w="1182756"/>
              </a:tblGrid>
              <a:tr h="370840">
                <a:tc>
                  <a:txBody>
                    <a:bodyPr/>
                    <a:lstStyle/>
                    <a:p>
                      <a:r>
                        <a:rPr kumimoji="1" lang="ja-JP" altLang="en-US" sz="1800" b="0" dirty="0" smtClean="0">
                          <a:solidFill>
                            <a:schemeClr val="tx1"/>
                          </a:solidFill>
                          <a:latin typeface="+mn-ea"/>
                          <a:ea typeface="+mn-ea"/>
                        </a:rPr>
                        <a:t>河川名</a:t>
                      </a:r>
                      <a:endParaRPr kumimoji="1" lang="ja-JP" altLang="en-US" sz="18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0" dirty="0" smtClean="0">
                          <a:solidFill>
                            <a:schemeClr val="tx1"/>
                          </a:solidFill>
                          <a:latin typeface="+mn-ea"/>
                          <a:ea typeface="+mn-ea"/>
                        </a:rPr>
                        <a:t>観測所</a:t>
                      </a:r>
                      <a:endParaRPr kumimoji="1" lang="ja-JP" altLang="en-US" sz="18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0" dirty="0" smtClean="0">
                          <a:solidFill>
                            <a:schemeClr val="tx1"/>
                          </a:solidFill>
                          <a:latin typeface="+mn-ea"/>
                          <a:ea typeface="+mn-ea"/>
                        </a:rPr>
                        <a:t>地名</a:t>
                      </a:r>
                      <a:endParaRPr kumimoji="1" lang="ja-JP" altLang="en-US" sz="18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0" dirty="0" smtClean="0">
                          <a:solidFill>
                            <a:schemeClr val="tx1"/>
                          </a:solidFill>
                          <a:latin typeface="+mn-ea"/>
                          <a:ea typeface="+mn-ea"/>
                        </a:rPr>
                        <a:t>水防団待機水位</a:t>
                      </a:r>
                      <a:endParaRPr kumimoji="1" lang="ja-JP" altLang="en-US" sz="18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0" dirty="0" smtClean="0">
                          <a:solidFill>
                            <a:schemeClr val="tx1"/>
                          </a:solidFill>
                          <a:latin typeface="+mn-ea"/>
                          <a:ea typeface="+mn-ea"/>
                        </a:rPr>
                        <a:t>氾濫注意水位</a:t>
                      </a:r>
                      <a:endParaRPr kumimoji="1" lang="ja-JP" altLang="en-US" sz="18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0" dirty="0" smtClean="0">
                          <a:solidFill>
                            <a:schemeClr val="tx1"/>
                          </a:solidFill>
                          <a:latin typeface="+mn-ea"/>
                          <a:ea typeface="+mn-ea"/>
                        </a:rPr>
                        <a:t>避難判断水位</a:t>
                      </a:r>
                      <a:endParaRPr kumimoji="1" lang="en-US" altLang="ja-JP" sz="1800" b="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0" dirty="0" smtClean="0">
                          <a:solidFill>
                            <a:schemeClr val="tx1"/>
                          </a:solidFill>
                          <a:latin typeface="+mn-ea"/>
                          <a:ea typeface="+mn-ea"/>
                        </a:rPr>
                        <a:t>氾濫危険水位</a:t>
                      </a:r>
                      <a:endParaRPr kumimoji="1" lang="ja-JP" altLang="en-US" sz="18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0" dirty="0" smtClean="0">
                          <a:solidFill>
                            <a:schemeClr val="tx1"/>
                          </a:solidFill>
                          <a:latin typeface="+mn-ea"/>
                          <a:ea typeface="+mn-ea"/>
                        </a:rPr>
                        <a:t>堤防高</a:t>
                      </a:r>
                      <a:endParaRPr kumimoji="1" lang="ja-JP" altLang="en-US" sz="18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kumimoji="1" lang="ja-JP" altLang="en-US" sz="1800" dirty="0" smtClean="0">
                          <a:solidFill>
                            <a:schemeClr val="tx1"/>
                          </a:solidFill>
                          <a:latin typeface="+mn-ea"/>
                          <a:ea typeface="+mn-ea"/>
                        </a:rPr>
                        <a:t>国府川</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dirty="0" smtClean="0">
                          <a:solidFill>
                            <a:schemeClr val="tx1"/>
                          </a:solidFill>
                          <a:latin typeface="+mn-ea"/>
                          <a:ea typeface="+mn-ea"/>
                        </a:rPr>
                        <a:t>八幡</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dirty="0" smtClean="0">
                          <a:solidFill>
                            <a:schemeClr val="tx1"/>
                          </a:solidFill>
                          <a:latin typeface="+mn-ea"/>
                          <a:ea typeface="+mn-ea"/>
                        </a:rPr>
                        <a:t>佐渡市八幡</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smtClean="0">
                          <a:solidFill>
                            <a:schemeClr val="tx1"/>
                          </a:solidFill>
                          <a:latin typeface="+mn-ea"/>
                          <a:ea typeface="+mn-ea"/>
                        </a:rPr>
                        <a:t>2.50m</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smtClean="0">
                          <a:solidFill>
                            <a:schemeClr val="tx1"/>
                          </a:solidFill>
                          <a:latin typeface="+mn-ea"/>
                          <a:ea typeface="+mn-ea"/>
                        </a:rPr>
                        <a:t>2.7m</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smtClean="0">
                          <a:solidFill>
                            <a:schemeClr val="tx1"/>
                          </a:solidFill>
                          <a:latin typeface="+mn-ea"/>
                          <a:ea typeface="+mn-ea"/>
                        </a:rPr>
                        <a:t>3.24m</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smtClean="0">
                          <a:solidFill>
                            <a:schemeClr val="tx1"/>
                          </a:solidFill>
                          <a:latin typeface="+mn-ea"/>
                          <a:ea typeface="+mn-ea"/>
                        </a:rPr>
                        <a:t>4.01m</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800" dirty="0" smtClean="0">
                          <a:solidFill>
                            <a:schemeClr val="tx1"/>
                          </a:solidFill>
                          <a:latin typeface="+mn-ea"/>
                          <a:ea typeface="+mn-ea"/>
                        </a:rPr>
                        <a:t>5.40m</a:t>
                      </a:r>
                      <a:endParaRPr kumimoji="1" lang="ja-JP" altLang="en-US" sz="1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01648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12192000" cy="682580"/>
          </a:xfrm>
          <a:solidFill>
            <a:schemeClr val="accent1"/>
          </a:solidFill>
        </p:spPr>
        <p:txBody>
          <a:bodyPr>
            <a:normAutofit/>
          </a:bodyPr>
          <a:lstStyle/>
          <a:p>
            <a:r>
              <a:rPr kumimoji="1" lang="ja-JP" altLang="en-US" sz="3600" dirty="0" smtClean="0"/>
              <a:t>新穂地域における水防体制</a:t>
            </a:r>
            <a:r>
              <a:rPr lang="ja-JP" altLang="ja-JP" sz="3600" dirty="0" smtClean="0"/>
              <a:t>と</a:t>
            </a:r>
            <a:r>
              <a:rPr lang="ja-JP" altLang="ja-JP" sz="3600" dirty="0"/>
              <a:t>情報の提供</a:t>
            </a:r>
            <a:endParaRPr kumimoji="1" lang="ja-JP" altLang="en-US" sz="3600" dirty="0"/>
          </a:p>
        </p:txBody>
      </p:sp>
      <p:sp>
        <p:nvSpPr>
          <p:cNvPr id="3" name="サブタイトル 2"/>
          <p:cNvSpPr>
            <a:spLocks noGrp="1"/>
          </p:cNvSpPr>
          <p:nvPr>
            <p:ph type="subTitle" idx="1"/>
          </p:nvPr>
        </p:nvSpPr>
        <p:spPr>
          <a:xfrm>
            <a:off x="149902" y="798876"/>
            <a:ext cx="11827239" cy="6059124"/>
          </a:xfrm>
        </p:spPr>
        <p:txBody>
          <a:bodyPr>
            <a:normAutofit/>
          </a:bodyPr>
          <a:lstStyle/>
          <a:p>
            <a:pPr algn="l"/>
            <a:r>
              <a:rPr lang="ja-JP" altLang="en-US" sz="3200" b="1" dirty="0" smtClean="0">
                <a:latin typeface="+mn-ea"/>
              </a:rPr>
              <a:t>４．情報の提供</a:t>
            </a:r>
            <a:endParaRPr lang="en-US" altLang="ja-JP" sz="3200" b="1" dirty="0" smtClean="0">
              <a:latin typeface="+mn-ea"/>
            </a:endParaRPr>
          </a:p>
          <a:p>
            <a:pPr algn="l"/>
            <a:r>
              <a:rPr lang="en-US" altLang="ja-JP" sz="2800" b="1" dirty="0" smtClean="0">
                <a:latin typeface="+mn-ea"/>
              </a:rPr>
              <a:t>(2)</a:t>
            </a:r>
            <a:r>
              <a:rPr lang="ja-JP" altLang="en-US" sz="2800" b="1" dirty="0" smtClean="0">
                <a:latin typeface="+mn-ea"/>
              </a:rPr>
              <a:t>　水防警報情報</a:t>
            </a:r>
            <a:endParaRPr lang="en-US" altLang="ja-JP" sz="2800" b="1" dirty="0" smtClean="0">
              <a:latin typeface="+mn-ea"/>
            </a:endParaRPr>
          </a:p>
          <a:p>
            <a:pPr algn="l"/>
            <a:r>
              <a:rPr lang="ja-JP" altLang="en-US" b="1" dirty="0" smtClean="0">
                <a:latin typeface="+mn-ea"/>
              </a:rPr>
              <a:t>◯　水防警報の意味　</a:t>
            </a:r>
            <a:endParaRPr lang="en-US" altLang="ja-JP" b="1" dirty="0" smtClean="0">
              <a:latin typeface="+mn-ea"/>
            </a:endParaRPr>
          </a:p>
        </p:txBody>
      </p:sp>
      <p:pic>
        <p:nvPicPr>
          <p:cNvPr id="4" name="Picture 2" descr="symbol_yokologo_yok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2365" y="61091"/>
            <a:ext cx="1604776" cy="56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22400" y="2349501"/>
            <a:ext cx="6344198" cy="4405128"/>
          </a:xfrm>
          <a:prstGeom prst="rect">
            <a:avLst/>
          </a:prstGeom>
        </p:spPr>
      </p:pic>
      <p:sp>
        <p:nvSpPr>
          <p:cNvPr id="9" name="正方形/長方形 8"/>
          <p:cNvSpPr/>
          <p:nvPr/>
        </p:nvSpPr>
        <p:spPr>
          <a:xfrm>
            <a:off x="8309902" y="2349501"/>
            <a:ext cx="3123935" cy="461665"/>
          </a:xfrm>
          <a:prstGeom prst="rect">
            <a:avLst/>
          </a:prstGeom>
        </p:spPr>
        <p:txBody>
          <a:bodyPr wrap="square">
            <a:spAutoFit/>
          </a:bodyPr>
          <a:lstStyle/>
          <a:p>
            <a:r>
              <a:rPr lang="en-US" altLang="ja-JP" sz="1200" kern="100" dirty="0" smtClean="0">
                <a:effectLst/>
                <a:latin typeface="+mn-ea"/>
                <a:cs typeface="Times New Roman" panose="02020603050405020304" pitchFamily="18" charset="0"/>
              </a:rPr>
              <a:t>※</a:t>
            </a:r>
            <a:r>
              <a:rPr lang="ja-JP" altLang="en-US" sz="1200" kern="100" dirty="0" smtClean="0">
                <a:effectLst/>
                <a:latin typeface="+mn-ea"/>
                <a:cs typeface="Times New Roman" panose="02020603050405020304" pitchFamily="18" charset="0"/>
              </a:rPr>
              <a:t>　国府川では洪水予報は実施していません</a:t>
            </a:r>
            <a:endParaRPr lang="en-US" altLang="ja-JP" sz="1200" kern="100" dirty="0" smtClean="0">
              <a:effectLst/>
              <a:latin typeface="+mn-ea"/>
              <a:cs typeface="Times New Roman" panose="02020603050405020304" pitchFamily="18" charset="0"/>
            </a:endParaRPr>
          </a:p>
          <a:p>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（県管理河川では中之口川のみ発表）</a:t>
            </a:r>
            <a:endParaRPr lang="en-US" altLang="ja-JP" sz="1200" kern="100" dirty="0" smtClean="0">
              <a:effectLst/>
              <a:latin typeface="+mn-ea"/>
              <a:cs typeface="Times New Roman" panose="02020603050405020304" pitchFamily="18" charset="0"/>
            </a:endParaRPr>
          </a:p>
        </p:txBody>
      </p:sp>
    </p:spTree>
    <p:extLst>
      <p:ext uri="{BB962C8B-B14F-4D97-AF65-F5344CB8AC3E}">
        <p14:creationId xmlns:p14="http://schemas.microsoft.com/office/powerpoint/2010/main" val="2697434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75964" y="2431391"/>
            <a:ext cx="9296401" cy="3860800"/>
          </a:xfrm>
          <a:prstGeom prst="rect">
            <a:avLst/>
          </a:prstGeom>
        </p:spPr>
      </p:pic>
      <p:sp>
        <p:nvSpPr>
          <p:cNvPr id="2" name="タイトル 1"/>
          <p:cNvSpPr>
            <a:spLocks noGrp="1"/>
          </p:cNvSpPr>
          <p:nvPr>
            <p:ph type="ctrTitle"/>
          </p:nvPr>
        </p:nvSpPr>
        <p:spPr>
          <a:xfrm>
            <a:off x="0" y="0"/>
            <a:ext cx="12192000" cy="682580"/>
          </a:xfrm>
          <a:solidFill>
            <a:schemeClr val="accent1"/>
          </a:solidFill>
        </p:spPr>
        <p:txBody>
          <a:bodyPr>
            <a:normAutofit/>
          </a:bodyPr>
          <a:lstStyle/>
          <a:p>
            <a:r>
              <a:rPr kumimoji="1" lang="ja-JP" altLang="en-US" sz="3600" dirty="0" smtClean="0"/>
              <a:t>新穂地域における水防体制</a:t>
            </a:r>
            <a:r>
              <a:rPr lang="ja-JP" altLang="ja-JP" sz="3600" dirty="0" smtClean="0"/>
              <a:t>と</a:t>
            </a:r>
            <a:r>
              <a:rPr lang="ja-JP" altLang="ja-JP" sz="3600" dirty="0"/>
              <a:t>情報の提供</a:t>
            </a:r>
            <a:endParaRPr kumimoji="1" lang="ja-JP" altLang="en-US" sz="3600" dirty="0"/>
          </a:p>
        </p:txBody>
      </p:sp>
      <p:sp>
        <p:nvSpPr>
          <p:cNvPr id="3" name="サブタイトル 2"/>
          <p:cNvSpPr>
            <a:spLocks noGrp="1"/>
          </p:cNvSpPr>
          <p:nvPr>
            <p:ph type="subTitle" idx="1"/>
          </p:nvPr>
        </p:nvSpPr>
        <p:spPr>
          <a:xfrm>
            <a:off x="149902" y="798876"/>
            <a:ext cx="11827239" cy="6059124"/>
          </a:xfrm>
        </p:spPr>
        <p:txBody>
          <a:bodyPr>
            <a:normAutofit/>
          </a:bodyPr>
          <a:lstStyle/>
          <a:p>
            <a:pPr algn="l"/>
            <a:r>
              <a:rPr lang="ja-JP" altLang="en-US" sz="3200" b="1" dirty="0" smtClean="0">
                <a:latin typeface="+mn-ea"/>
              </a:rPr>
              <a:t>４．情報の提供</a:t>
            </a:r>
            <a:endParaRPr lang="en-US" altLang="ja-JP" sz="3200" b="1" dirty="0" smtClean="0">
              <a:latin typeface="+mn-ea"/>
            </a:endParaRPr>
          </a:p>
          <a:p>
            <a:pPr algn="l"/>
            <a:r>
              <a:rPr lang="en-US" altLang="ja-JP" sz="2800" b="1" dirty="0" smtClean="0">
                <a:latin typeface="+mn-ea"/>
              </a:rPr>
              <a:t>(2)</a:t>
            </a:r>
            <a:r>
              <a:rPr lang="ja-JP" altLang="en-US" sz="2800" b="1" dirty="0" smtClean="0">
                <a:latin typeface="+mn-ea"/>
              </a:rPr>
              <a:t>　水防警報情報</a:t>
            </a:r>
            <a:endParaRPr lang="en-US" altLang="ja-JP" sz="2800" b="1" dirty="0" smtClean="0">
              <a:latin typeface="+mn-ea"/>
            </a:endParaRPr>
          </a:p>
          <a:p>
            <a:pPr algn="l"/>
            <a:r>
              <a:rPr lang="ja-JP" altLang="en-US" b="1" dirty="0" smtClean="0">
                <a:latin typeface="+mn-ea"/>
              </a:rPr>
              <a:t>◯　水防警報伝達　</a:t>
            </a:r>
            <a:endParaRPr lang="en-US" altLang="ja-JP" b="1" dirty="0" smtClean="0">
              <a:latin typeface="+mn-ea"/>
            </a:endParaRPr>
          </a:p>
        </p:txBody>
      </p:sp>
      <p:pic>
        <p:nvPicPr>
          <p:cNvPr id="4" name="Picture 2" descr="symbol_yokologo_yok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2365" y="61091"/>
            <a:ext cx="1604776" cy="56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p:cNvSpPr/>
          <p:nvPr/>
        </p:nvSpPr>
        <p:spPr>
          <a:xfrm>
            <a:off x="4953000" y="4007848"/>
            <a:ext cx="6032500" cy="707886"/>
          </a:xfrm>
          <a:prstGeom prst="rect">
            <a:avLst/>
          </a:prstGeom>
        </p:spPr>
        <p:txBody>
          <a:bodyPr wrap="square">
            <a:spAutoFit/>
          </a:bodyPr>
          <a:lstStyle/>
          <a:p>
            <a:r>
              <a:rPr lang="en-US" altLang="ja-JP" sz="2000" kern="100" dirty="0" smtClean="0">
                <a:effectLst/>
                <a:latin typeface="+mn-ea"/>
                <a:cs typeface="Times New Roman" panose="02020603050405020304" pitchFamily="18" charset="0"/>
              </a:rPr>
              <a:t>※</a:t>
            </a:r>
            <a:r>
              <a:rPr lang="ja-JP" altLang="en-US" sz="2000" kern="100" dirty="0" smtClean="0">
                <a:effectLst/>
                <a:latin typeface="+mn-ea"/>
                <a:cs typeface="Times New Roman" panose="02020603050405020304" pitchFamily="18" charset="0"/>
              </a:rPr>
              <a:t>　水防警報は、基準水位超過時に佐渡地域振興局</a:t>
            </a:r>
            <a:endParaRPr lang="en-US" altLang="ja-JP" sz="2000" kern="100" dirty="0" smtClean="0">
              <a:effectLst/>
              <a:latin typeface="+mn-ea"/>
              <a:cs typeface="Times New Roman" panose="02020603050405020304" pitchFamily="18" charset="0"/>
            </a:endParaRPr>
          </a:p>
          <a:p>
            <a:r>
              <a:rPr lang="ja-JP" altLang="en-US" sz="2000" kern="100" dirty="0">
                <a:latin typeface="+mn-ea"/>
                <a:cs typeface="Times New Roman" panose="02020603050405020304" pitchFamily="18" charset="0"/>
              </a:rPr>
              <a:t>　</a:t>
            </a:r>
            <a:r>
              <a:rPr lang="ja-JP" altLang="en-US" sz="2000" kern="100" dirty="0" smtClean="0">
                <a:latin typeface="+mn-ea"/>
                <a:cs typeface="Times New Roman" panose="02020603050405020304" pitchFamily="18" charset="0"/>
              </a:rPr>
              <a:t>　 </a:t>
            </a:r>
            <a:r>
              <a:rPr lang="ja-JP" altLang="en-US" sz="2000" kern="100" dirty="0" smtClean="0">
                <a:effectLst/>
                <a:latin typeface="+mn-ea"/>
                <a:cs typeface="Times New Roman" panose="02020603050405020304" pitchFamily="18" charset="0"/>
              </a:rPr>
              <a:t>が県水防本部並びに佐渡市へ伝達します</a:t>
            </a:r>
            <a:endParaRPr lang="en-US" altLang="ja-JP" sz="2000" kern="100" dirty="0" smtClean="0">
              <a:effectLst/>
              <a:latin typeface="+mn-ea"/>
              <a:cs typeface="Times New Roman" panose="02020603050405020304" pitchFamily="18" charset="0"/>
            </a:endParaRPr>
          </a:p>
        </p:txBody>
      </p:sp>
    </p:spTree>
    <p:extLst>
      <p:ext uri="{BB962C8B-B14F-4D97-AF65-F5344CB8AC3E}">
        <p14:creationId xmlns:p14="http://schemas.microsoft.com/office/powerpoint/2010/main" val="183666081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249</Words>
  <Application>Microsoft Office PowerPoint</Application>
  <PresentationFormat>ユーザー設定</PresentationFormat>
  <Paragraphs>134</Paragraphs>
  <Slides>8</Slides>
  <Notes>0</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Office テーマ</vt:lpstr>
      <vt:lpstr>新穂地域における水防体制と情報の提供</vt:lpstr>
      <vt:lpstr>新穂地域における水防体制と情報の提供</vt:lpstr>
      <vt:lpstr>新穂地域における水防体制と情報の提供</vt:lpstr>
      <vt:lpstr>新穂地域における水防体制と情報の提供</vt:lpstr>
      <vt:lpstr>新穂地域における水防体制と情報の提供</vt:lpstr>
      <vt:lpstr>新穂地域における水防体制と情報の提供</vt:lpstr>
      <vt:lpstr>新穂地域における水防体制と情報の提供</vt:lpstr>
      <vt:lpstr>新穂地域における水防体制と情報の提供</vt:lpstr>
    </vt:vector>
  </TitlesOfParts>
  <Company>新潟県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新穂地域における水防体制と情報の提供</dc:title>
  <dc:creator>星　輝基</dc:creator>
  <cp:lastModifiedBy>user</cp:lastModifiedBy>
  <cp:revision>14</cp:revision>
  <cp:lastPrinted>2017-08-12T01:35:27Z</cp:lastPrinted>
  <dcterms:created xsi:type="dcterms:W3CDTF">2017-08-12T00:22:06Z</dcterms:created>
  <dcterms:modified xsi:type="dcterms:W3CDTF">2017-09-06T07:38:09Z</dcterms:modified>
</cp:coreProperties>
</file>